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handoutMasterIdLst>
    <p:handoutMasterId r:id="rId24"/>
  </p:handoutMasterIdLst>
  <p:sldIdLst>
    <p:sldId id="299" r:id="rId5"/>
    <p:sldId id="257" r:id="rId6"/>
    <p:sldId id="258" r:id="rId7"/>
    <p:sldId id="265" r:id="rId8"/>
    <p:sldId id="266" r:id="rId9"/>
    <p:sldId id="264" r:id="rId10"/>
    <p:sldId id="267" r:id="rId11"/>
    <p:sldId id="298" r:id="rId12"/>
    <p:sldId id="272" r:id="rId13"/>
    <p:sldId id="277" r:id="rId14"/>
    <p:sldId id="278" r:id="rId15"/>
    <p:sldId id="276" r:id="rId16"/>
    <p:sldId id="289" r:id="rId17"/>
    <p:sldId id="294" r:id="rId18"/>
    <p:sldId id="295" r:id="rId19"/>
    <p:sldId id="296" r:id="rId20"/>
    <p:sldId id="297" r:id="rId21"/>
    <p:sldId id="262" r:id="rId22"/>
  </p:sldIdLst>
  <p:sldSz cx="12192000" cy="6858000"/>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6285" autoAdjust="0"/>
  </p:normalViewPr>
  <p:slideViewPr>
    <p:cSldViewPr snapToGrid="0">
      <p:cViewPr varScale="1">
        <p:scale>
          <a:sx n="67" d="100"/>
          <a:sy n="67" d="100"/>
        </p:scale>
        <p:origin x="648" y="4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3" d="100"/>
          <a:sy n="103" d="100"/>
        </p:scale>
        <p:origin x="461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7/22/2022</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7/22/2022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1.xml"/><Relationship Id="rId5" Type="http://schemas.openxmlformats.org/officeDocument/2006/relationships/tags" Target="../tags/tag47.xml"/><Relationship Id="rId4" Type="http://schemas.openxmlformats.org/officeDocument/2006/relationships/tags" Target="../tags/tag4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1.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5.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8.xml"/><Relationship Id="rId7" Type="http://schemas.openxmlformats.org/officeDocument/2006/relationships/image" Target="../media/image3.sv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9.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3.xml"/><Relationship Id="rId7"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4.png"/><Relationship Id="rId5" Type="http://schemas.openxmlformats.org/officeDocument/2006/relationships/tags" Target="../tags/tag15.xml"/><Relationship Id="rId10" Type="http://schemas.openxmlformats.org/officeDocument/2006/relationships/image" Target="../media/image3.svg"/><Relationship Id="rId4" Type="http://schemas.openxmlformats.org/officeDocument/2006/relationships/tags" Target="../tags/tag14.xml"/><Relationship Id="rId9"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Master" Target="../slideMasters/slideMaster1.xml"/><Relationship Id="rId4" Type="http://schemas.openxmlformats.org/officeDocument/2006/relationships/tags" Target="../tags/tag4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3052646980"/>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a:t>
            </a:r>
            <a:r>
              <a:rPr sz="800">
                <a:solidFill>
                  <a:schemeClr val="tx1">
                    <a:lumMod val="50000"/>
                    <a:lumOff val="50000"/>
                  </a:schemeClr>
                </a:solidFill>
              </a:rPr>
              <a:t>20</a:t>
            </a:r>
            <a:r>
              <a:rPr lang="en-US" sz="800">
                <a:solidFill>
                  <a:schemeClr val="tx1">
                    <a:lumMod val="50000"/>
                    <a:lumOff val="50000"/>
                  </a:schemeClr>
                </a:solidFill>
              </a:rPr>
              <a:t>22</a:t>
            </a:r>
            <a:r>
              <a:rPr sz="800">
                <a:solidFill>
                  <a:schemeClr val="tx1">
                    <a:lumMod val="50000"/>
                    <a:lumOff val="50000"/>
                  </a:schemeClr>
                </a:solidFill>
              </a:rPr>
              <a:t> </a:t>
            </a:r>
            <a:r>
              <a:rPr sz="800" dirty="0">
                <a:solidFill>
                  <a:schemeClr val="tx1">
                    <a:lumMod val="50000"/>
                    <a:lumOff val="50000"/>
                  </a:schemeClr>
                </a:solidFill>
              </a:rPr>
              <a:t>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Graphic 4">
            <a:extLst>
              <a:ext uri="{FF2B5EF4-FFF2-40B4-BE49-F238E27FC236}">
                <a16:creationId xmlns:a16="http://schemas.microsoft.com/office/drawing/2014/main" id="{8543610D-660E-4D8C-854F-37411EFBBBE2}"/>
              </a:ext>
            </a:extLst>
          </p:cNvPr>
          <p:cNvPicPr>
            <a:picLocks noChangeAspect="1"/>
          </p:cNvPicPr>
          <p:nvPr userDrawn="1">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10153577" y="347267"/>
            <a:ext cx="1829195" cy="584326"/>
          </a:xfrm>
          <a:prstGeom prst="rect">
            <a:avLst/>
          </a:prstGeom>
        </p:spPr>
      </p:pic>
      <p:pic>
        <p:nvPicPr>
          <p:cNvPr id="9" name="Picture 8" descr="Logo&#10;&#10;Description automatically generated">
            <a:extLst>
              <a:ext uri="{FF2B5EF4-FFF2-40B4-BE49-F238E27FC236}">
                <a16:creationId xmlns:a16="http://schemas.microsoft.com/office/drawing/2014/main" id="{880F14FF-2BEB-42FF-89E4-00CB98C4C75C}"/>
              </a:ext>
            </a:extLst>
          </p:cNvPr>
          <p:cNvPicPr>
            <a:picLocks noChangeAspect="1"/>
          </p:cNvPicPr>
          <p:nvPr userDrawn="1"/>
        </p:nvPicPr>
        <p:blipFill>
          <a:blip r:embed="rId8"/>
          <a:stretch>
            <a:fillRect/>
          </a:stretch>
        </p:blipFill>
        <p:spPr>
          <a:xfrm>
            <a:off x="209228" y="344036"/>
            <a:ext cx="1776329" cy="69022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81717"/>
            <a:ext cx="6333569"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dirty="0"/>
              <a:t>Click to </a:t>
            </a:r>
            <a:r>
              <a:rPr lang="en-US" dirty="0"/>
              <a:t>A</a:t>
            </a:r>
            <a:r>
              <a:rPr dirty="0"/>
              <a:t>dd Name and Title</a:t>
            </a:r>
          </a:p>
        </p:txBody>
      </p:sp>
      <p:sp>
        <p:nvSpPr>
          <p:cNvPr id="9" name="Text Placeholder 18"/>
          <p:cNvSpPr>
            <a:spLocks noGrp="1"/>
          </p:cNvSpPr>
          <p:nvPr>
            <p:ph type="body" sz="quarter" idx="11" hasCustomPrompt="1"/>
            <p:custDataLst>
              <p:tags r:id="rId3"/>
            </p:custDataLst>
          </p:nvPr>
        </p:nvSpPr>
        <p:spPr>
          <a:xfrm>
            <a:off x="456555" y="4724812"/>
            <a:ext cx="6333569" cy="396815"/>
          </a:xfrm>
        </p:spPr>
        <p:txBody>
          <a:bodyPr anchor="b">
            <a:normAutofit/>
          </a:bodyPr>
          <a:lstStyle>
            <a:lvl1pPr algn="l">
              <a:buNone/>
              <a:defRPr sz="2000">
                <a:solidFill>
                  <a:schemeClr val="tx1"/>
                </a:solidFill>
                <a:effectLst/>
              </a:defRPr>
            </a:lvl1pPr>
          </a:lstStyle>
          <a:p>
            <a:pPr lvl="0"/>
            <a:r>
              <a:rPr dirty="0"/>
              <a:t>Click to</a:t>
            </a:r>
            <a:r>
              <a:rPr lang="en-US" dirty="0"/>
              <a:t> Add a </a:t>
            </a:r>
            <a:r>
              <a:rPr dirty="0"/>
              <a:t>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normAutofit/>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dirty="0"/>
              <a:t>Click to </a:t>
            </a:r>
            <a:r>
              <a:rPr lang="en-US" dirty="0"/>
              <a:t>a</a:t>
            </a:r>
            <a:r>
              <a:rPr dirty="0"/>
              <a:t>dd a </a:t>
            </a:r>
            <a:r>
              <a:rPr lang="en-US" dirty="0"/>
              <a:t>s</a:t>
            </a:r>
            <a:r>
              <a:rPr dirty="0"/>
              <a:t>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rm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10153577" y="347267"/>
            <a:ext cx="1829195" cy="584326"/>
          </a:xfrm>
          <a:prstGeom prst="rect">
            <a:avLst/>
          </a:prstGeom>
        </p:spPr>
      </p:pic>
      <p:pic>
        <p:nvPicPr>
          <p:cNvPr id="3" name="Picture 2" descr="Logo&#10;&#10;Description automatically generated">
            <a:extLst>
              <a:ext uri="{FF2B5EF4-FFF2-40B4-BE49-F238E27FC236}">
                <a16:creationId xmlns:a16="http://schemas.microsoft.com/office/drawing/2014/main" id="{49C0E122-5DB0-4632-AEEF-4BD7CA055816}"/>
              </a:ext>
            </a:extLst>
          </p:cNvPr>
          <p:cNvPicPr>
            <a:picLocks noChangeAspect="1"/>
          </p:cNvPicPr>
          <p:nvPr userDrawn="1"/>
        </p:nvPicPr>
        <p:blipFill>
          <a:blip r:embed="rId11"/>
          <a:stretch>
            <a:fillRect/>
          </a:stretch>
        </p:blipFill>
        <p:spPr>
          <a:xfrm>
            <a:off x="209228" y="344036"/>
            <a:ext cx="1776329" cy="690225"/>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rPr dirty="0"/>
              <a:t>Click to add Agenda</a:t>
            </a:r>
            <a:r>
              <a:rPr lang="en-US" dirty="0"/>
              <a:t> Title</a:t>
            </a:r>
            <a:endParaRPr dirty="0"/>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rPr dirty="0"/>
              <a:t>Agenda item</a:t>
            </a:r>
          </a:p>
          <a:p>
            <a:pPr lvl="1"/>
            <a:r>
              <a:rPr dirty="0"/>
              <a:t>Second level</a:t>
            </a:r>
          </a:p>
          <a:p>
            <a:pPr lvl="2"/>
            <a:r>
              <a:rPr dirty="0"/>
              <a:t>Third level</a:t>
            </a:r>
          </a:p>
          <a:p>
            <a:pPr lvl="3"/>
            <a:r>
              <a:rPr dirty="0"/>
              <a:t>Fourth level</a:t>
            </a:r>
          </a:p>
          <a:p>
            <a:pPr lvl="4"/>
            <a:r>
              <a:rPr dirty="0"/>
              <a:t>Fifth level</a:t>
            </a:r>
          </a:p>
          <a:p>
            <a:pPr lvl="5"/>
            <a:r>
              <a:rPr dirty="0"/>
              <a:t>Six</a:t>
            </a:r>
          </a:p>
          <a:p>
            <a:pPr lvl="6"/>
            <a:r>
              <a:rPr dirty="0"/>
              <a:t>Seven</a:t>
            </a:r>
          </a:p>
          <a:p>
            <a:pPr lvl="7"/>
            <a:r>
              <a:rPr dirty="0"/>
              <a:t>Eight</a:t>
            </a:r>
          </a:p>
          <a:p>
            <a:pPr lvl="8"/>
            <a:r>
              <a:rPr lang="en-US" dirty="0"/>
              <a:t>N</a:t>
            </a:r>
            <a:r>
              <a:rPr dirty="0"/>
              <a:t>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1617298"/>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2618620"/>
            <a:ext cx="10319339" cy="1202753"/>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Click to </a:t>
            </a:r>
            <a:r>
              <a:rPr lang="en-US" dirty="0"/>
              <a:t>a</a:t>
            </a:r>
            <a:r>
              <a:rPr dirty="0"/>
              <a:t>dd a </a:t>
            </a:r>
            <a:r>
              <a:rPr lang="en-US" dirty="0"/>
              <a:t>s</a:t>
            </a:r>
            <a:r>
              <a:rPr dirty="0"/>
              <a:t>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r>
              <a:rPr lang="en-US" dirty="0"/>
              <a:t> </a:t>
            </a:r>
            <a:endParaRPr dirty="0"/>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77524137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8"/>
            </p:custDataLst>
          </p:nvPr>
        </p:nvSpPr>
        <p:spPr>
          <a:xfrm>
            <a:off x="457200" y="0"/>
            <a:ext cx="11277922" cy="1005840"/>
          </a:xfrm>
          <a:prstGeom prst="rect">
            <a:avLst/>
          </a:prstGeom>
        </p:spPr>
        <p:txBody>
          <a:bodyPr vert="horz" lIns="91440" tIns="45720" rIns="91440" bIns="45720" rtlCol="0" anchor="b">
            <a:noAutofit/>
          </a:bodyPr>
          <a:lstStyle/>
          <a:p>
            <a:r>
              <a:rPr lang="en-US" altLang="zh-TW"/>
              <a:t>Click to edit Master title style</a:t>
            </a:r>
            <a:endParaRPr dirty="0"/>
          </a:p>
        </p:txBody>
      </p:sp>
      <p:sp>
        <p:nvSpPr>
          <p:cNvPr id="3" name="Text Placeholder 2"/>
          <p:cNvSpPr>
            <a:spLocks noGrp="1"/>
          </p:cNvSpPr>
          <p:nvPr>
            <p:ph type="body" idx="1"/>
            <p:custDataLst>
              <p:tags r:id="rId19"/>
            </p:custDataLst>
          </p:nvPr>
        </p:nvSpPr>
        <p:spPr>
          <a:xfrm>
            <a:off x="456555" y="1554480"/>
            <a:ext cx="11278244" cy="4846320"/>
          </a:xfrm>
          <a:prstGeom prst="rect">
            <a:avLst/>
          </a:prstGeom>
        </p:spPr>
        <p:txBody>
          <a:bodyPr vert="horz" lIns="91440" tIns="45720" rIns="91440" bIns="45720" rtlCol="0">
            <a:no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dirty="0"/>
          </a:p>
        </p:txBody>
      </p:sp>
      <p:sp>
        <p:nvSpPr>
          <p:cNvPr id="8" name="TextBox 7"/>
          <p:cNvSpPr txBox="1"/>
          <p:nvPr>
            <p:custDataLst>
              <p:tags r:id="rId20"/>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22</a:t>
            </a:r>
            <a:r>
              <a:rPr sz="800" dirty="0">
                <a:solidFill>
                  <a:schemeClr val="tx1">
                    <a:lumMod val="50000"/>
                    <a:lumOff val="50000"/>
                  </a:schemeClr>
                </a:solidFill>
              </a:rPr>
              <a:t> Synopsys, Inc. </a:t>
            </a:r>
          </a:p>
        </p:txBody>
      </p:sp>
      <p:sp>
        <p:nvSpPr>
          <p:cNvPr id="9" name="TextBox 8"/>
          <p:cNvSpPr txBox="1"/>
          <p:nvPr>
            <p:custDataLst>
              <p:tags r:id="rId2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3"/>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4"/>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76" r:id="rId1"/>
    <p:sldLayoutId id="2147483660" r:id="rId2"/>
    <p:sldLayoutId id="2147483662" r:id="rId3"/>
    <p:sldLayoutId id="2147483651" r:id="rId4"/>
    <p:sldLayoutId id="2147483675" r:id="rId5"/>
    <p:sldLayoutId id="2147483677" r:id="rId6"/>
    <p:sldLayoutId id="2147483661" r:id="rId7"/>
    <p:sldLayoutId id="2147483678" r:id="rId8"/>
    <p:sldLayoutId id="2147483681" r:id="rId9"/>
    <p:sldLayoutId id="2147483679" r:id="rId10"/>
    <p:sldLayoutId id="2147483680" r:id="rId11"/>
    <p:sldLayoutId id="2147483663" r:id="rId12"/>
    <p:sldLayoutId id="2147483669" r:id="rId13"/>
    <p:sldLayoutId id="2147483655" r:id="rId14"/>
    <p:sldLayoutId id="2147483671" r:id="rId15"/>
    <p:sldLayoutId id="2147483672" r:id="rId16"/>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8.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8.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4F2502F0-3179-49A6-8E1F-BE74FBC770CD}"/>
              </a:ext>
            </a:extLst>
          </p:cNvPr>
          <p:cNvSpPr txBox="1">
            <a:spLocks/>
          </p:cNvSpPr>
          <p:nvPr/>
        </p:nvSpPr>
        <p:spPr>
          <a:xfrm>
            <a:off x="609098" y="4122542"/>
            <a:ext cx="5524972" cy="731520"/>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600"/>
              </a:spcBef>
              <a:buClr>
                <a:schemeClr val="tx1"/>
              </a:buClr>
              <a:buFont typeface="Arial" panose="020B0604020202020204" pitchFamily="34" charset="0"/>
              <a:buNone/>
              <a:defRPr sz="2400" kern="1200" baseline="0">
                <a:solidFill>
                  <a:schemeClr val="tx1"/>
                </a:solidFill>
                <a:effectLst/>
                <a:latin typeface="+mn-lt"/>
                <a:ea typeface="+mn-ea"/>
                <a:cs typeface="+mn-cs"/>
              </a:defRPr>
            </a:lvl1pPr>
            <a:lvl2pPr marL="0" indent="0" algn="ctr" defTabSz="914400" rtl="0" eaLnBrk="1" latinLnBrk="0" hangingPunct="1">
              <a:lnSpc>
                <a:spcPct val="100000"/>
              </a:lnSpc>
              <a:spcBef>
                <a:spcPts val="600"/>
              </a:spcBef>
              <a:buClr>
                <a:schemeClr val="tx1"/>
              </a:buClr>
              <a:buFont typeface="Arial" panose="020B0604020202020204" pitchFamily="34" charset="0"/>
              <a:buNone/>
              <a:defRPr sz="1800" kern="1200">
                <a:solidFill>
                  <a:schemeClr val="tx1">
                    <a:lumMod val="65000"/>
                    <a:lumOff val="35000"/>
                  </a:schemeClr>
                </a:solidFill>
                <a:latin typeface="+mn-lt"/>
                <a:ea typeface="+mn-ea"/>
                <a:cs typeface="+mn-cs"/>
              </a:defRPr>
            </a:lvl2pPr>
            <a:lvl3pPr marL="804672" indent="-228600" algn="ctr"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4pPr>
            <a:lvl5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dirty="0"/>
              <a:t>報告人</a:t>
            </a:r>
            <a:r>
              <a:rPr lang="en-US" altLang="zh-TW" sz="2400" dirty="0"/>
              <a:t>- iCare_</a:t>
            </a:r>
            <a:r>
              <a:rPr lang="zh-TW" altLang="en-US" sz="2400" dirty="0"/>
              <a:t>蔡哲偉</a:t>
            </a:r>
            <a:endParaRPr lang="en-US" altLang="zh-TW" dirty="0"/>
          </a:p>
        </p:txBody>
      </p:sp>
      <p:sp>
        <p:nvSpPr>
          <p:cNvPr id="16" name="Text Placeholder 2">
            <a:extLst>
              <a:ext uri="{FF2B5EF4-FFF2-40B4-BE49-F238E27FC236}">
                <a16:creationId xmlns:a16="http://schemas.microsoft.com/office/drawing/2014/main" id="{F1DB5199-FF1D-4EFA-BC19-0F17299805D4}"/>
              </a:ext>
            </a:extLst>
          </p:cNvPr>
          <p:cNvSpPr>
            <a:spLocks noGrp="1"/>
          </p:cNvSpPr>
          <p:nvPr>
            <p:ph type="body" sz="quarter" idx="11"/>
          </p:nvPr>
        </p:nvSpPr>
        <p:spPr>
          <a:xfrm>
            <a:off x="608955" y="4854062"/>
            <a:ext cx="5525117" cy="396815"/>
          </a:xfrm>
        </p:spPr>
        <p:txBody>
          <a:bodyPr/>
          <a:lstStyle/>
          <a:p>
            <a:endParaRPr lang="en-US" dirty="0"/>
          </a:p>
        </p:txBody>
      </p:sp>
      <p:sp>
        <p:nvSpPr>
          <p:cNvPr id="17" name="Subtitle 3">
            <a:extLst>
              <a:ext uri="{FF2B5EF4-FFF2-40B4-BE49-F238E27FC236}">
                <a16:creationId xmlns:a16="http://schemas.microsoft.com/office/drawing/2014/main" id="{E9B55988-F467-4C5F-B83C-A73B4A16B15B}"/>
              </a:ext>
            </a:extLst>
          </p:cNvPr>
          <p:cNvSpPr txBox="1">
            <a:spLocks/>
          </p:cNvSpPr>
          <p:nvPr/>
        </p:nvSpPr>
        <p:spPr>
          <a:xfrm>
            <a:off x="608956" y="3134884"/>
            <a:ext cx="11278565" cy="990600"/>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600"/>
              </a:spcBef>
              <a:buClr>
                <a:schemeClr val="tx1"/>
              </a:buClr>
              <a:buFont typeface="Arial" panose="020B0604020202020204" pitchFamily="34" charset="0"/>
              <a:buNone/>
              <a:defRPr sz="2800" b="0" kern="1200">
                <a:solidFill>
                  <a:schemeClr val="tx1"/>
                </a:solidFill>
                <a:effectLst/>
                <a:latin typeface="+mn-lt"/>
                <a:ea typeface="+mn-ea"/>
                <a:cs typeface="+mn-cs"/>
              </a:defRPr>
            </a:lvl1pPr>
            <a:lvl2pPr marL="457200" indent="0" algn="ctr" defTabSz="914400" rtl="0" eaLnBrk="1" latinLnBrk="0" hangingPunct="1">
              <a:lnSpc>
                <a:spcPct val="100000"/>
              </a:lnSpc>
              <a:spcBef>
                <a:spcPts val="600"/>
              </a:spcBef>
              <a:buClr>
                <a:schemeClr val="tx1"/>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600"/>
              </a:spcBef>
              <a:buClr>
                <a:schemeClr val="tx1"/>
              </a:buClr>
              <a:buFont typeface="Arial" panose="020B0604020202020204"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9pPr>
          </a:lstStyle>
          <a:p>
            <a:r>
              <a:rPr lang="zh-TW" altLang="en-US" dirty="0"/>
              <a:t>智慧用藥輔助系統</a:t>
            </a:r>
            <a:endParaRPr lang="en-US" altLang="zh-TW" dirty="0"/>
          </a:p>
          <a:p>
            <a:r>
              <a:rPr lang="en-US" altLang="zh-TW" dirty="0"/>
              <a:t>Smart Medication Use Support System </a:t>
            </a:r>
          </a:p>
        </p:txBody>
      </p:sp>
      <p:sp>
        <p:nvSpPr>
          <p:cNvPr id="18" name="Title 4">
            <a:extLst>
              <a:ext uri="{FF2B5EF4-FFF2-40B4-BE49-F238E27FC236}">
                <a16:creationId xmlns:a16="http://schemas.microsoft.com/office/drawing/2014/main" id="{4EFAE123-17C3-4F45-A346-9506CAC8A4F2}"/>
              </a:ext>
            </a:extLst>
          </p:cNvPr>
          <p:cNvSpPr txBox="1">
            <a:spLocks/>
          </p:cNvSpPr>
          <p:nvPr/>
        </p:nvSpPr>
        <p:spPr>
          <a:xfrm>
            <a:off x="608955" y="1299794"/>
            <a:ext cx="11278567" cy="18288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b="0" kern="1200">
                <a:solidFill>
                  <a:schemeClr val="accent1"/>
                </a:solidFill>
                <a:effectLst/>
                <a:latin typeface="+mj-lt"/>
                <a:ea typeface="+mj-ea"/>
                <a:cs typeface="+mj-cs"/>
              </a:defRPr>
            </a:lvl1pPr>
          </a:lstStyle>
          <a:p>
            <a:pPr>
              <a:lnSpc>
                <a:spcPts val="4600"/>
              </a:lnSpc>
              <a:spcBef>
                <a:spcPts val="600"/>
              </a:spcBef>
              <a:spcAft>
                <a:spcPts val="600"/>
              </a:spcAft>
            </a:pPr>
            <a:r>
              <a:rPr lang="en-US" altLang="zh-TW" b="1" dirty="0"/>
              <a:t>2022 Synopsys ARC </a:t>
            </a:r>
            <a:r>
              <a:rPr lang="zh-TW" altLang="en-US" b="1" dirty="0"/>
              <a:t>盃 </a:t>
            </a:r>
            <a:r>
              <a:rPr lang="en-US" altLang="zh-TW" b="1" dirty="0" err="1"/>
              <a:t>AIoT</a:t>
            </a:r>
            <a:r>
              <a:rPr lang="en-US" altLang="zh-TW" b="1" dirty="0"/>
              <a:t> </a:t>
            </a:r>
            <a:r>
              <a:rPr lang="zh-TW" altLang="en-US" b="1" dirty="0"/>
              <a:t>設計應用競賽</a:t>
            </a:r>
            <a:br>
              <a:rPr lang="en-US" altLang="zh-TW" b="1" dirty="0"/>
            </a:br>
            <a:r>
              <a:rPr lang="zh-TW" altLang="en-US" b="1" dirty="0"/>
              <a:t>決賽作品</a:t>
            </a:r>
            <a:endParaRPr lang="en-US" b="1" dirty="0"/>
          </a:p>
        </p:txBody>
      </p:sp>
    </p:spTree>
    <p:custDataLst>
      <p:tags r:id="rId1"/>
    </p:custDataLst>
    <p:extLst>
      <p:ext uri="{BB962C8B-B14F-4D97-AF65-F5344CB8AC3E}">
        <p14:creationId xmlns:p14="http://schemas.microsoft.com/office/powerpoint/2010/main" val="150294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6B4D521-E69A-4B49-BC8E-BACD57F82F1E}"/>
              </a:ext>
            </a:extLst>
          </p:cNvPr>
          <p:cNvSpPr>
            <a:spLocks noGrp="1"/>
          </p:cNvSpPr>
          <p:nvPr>
            <p:ph idx="1"/>
          </p:nvPr>
        </p:nvSpPr>
        <p:spPr/>
        <p:txBody>
          <a:bodyPr/>
          <a:lstStyle/>
          <a:p>
            <a:r>
              <a:rPr lang="zh-TW" altLang="en-US" sz="2800" dirty="0"/>
              <a:t>發現可以藉由計算照片上每一行的標準差把有文字的部分區隔出來</a:t>
            </a:r>
            <a:endParaRPr lang="en-US" altLang="zh-TW" sz="2800" dirty="0"/>
          </a:p>
          <a:p>
            <a:r>
              <a:rPr lang="zh-TW" altLang="en-US" sz="2800" dirty="0"/>
              <a:t>可以去除不必要的資訊，可降低模型的複雜度</a:t>
            </a:r>
            <a:endParaRPr lang="en-US" altLang="zh-TW" sz="2800" dirty="0"/>
          </a:p>
        </p:txBody>
      </p:sp>
      <p:sp>
        <p:nvSpPr>
          <p:cNvPr id="3" name="標題 2">
            <a:extLst>
              <a:ext uri="{FF2B5EF4-FFF2-40B4-BE49-F238E27FC236}">
                <a16:creationId xmlns:a16="http://schemas.microsoft.com/office/drawing/2014/main" id="{6BAAE33F-F46C-4C7E-AFDC-1F02773D3752}"/>
              </a:ext>
            </a:extLst>
          </p:cNvPr>
          <p:cNvSpPr>
            <a:spLocks noGrp="1"/>
          </p:cNvSpPr>
          <p:nvPr>
            <p:ph type="title"/>
          </p:nvPr>
        </p:nvSpPr>
        <p:spPr>
          <a:xfrm>
            <a:off x="457200" y="0"/>
            <a:ext cx="11277922" cy="1005840"/>
          </a:xfrm>
        </p:spPr>
        <p:txBody>
          <a:bodyPr/>
          <a:lstStyle/>
          <a:p>
            <a:r>
              <a:rPr lang="zh-TW" altLang="en-US" b="1" dirty="0"/>
              <a:t>照片前處理</a:t>
            </a:r>
          </a:p>
        </p:txBody>
      </p:sp>
      <p:pic>
        <p:nvPicPr>
          <p:cNvPr id="4" name="Picture 2">
            <a:extLst>
              <a:ext uri="{FF2B5EF4-FFF2-40B4-BE49-F238E27FC236}">
                <a16:creationId xmlns:a16="http://schemas.microsoft.com/office/drawing/2014/main" id="{2365B5E1-663D-3C95-DA1F-B2A4F7C18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308" y="2981326"/>
            <a:ext cx="2240491" cy="2781299"/>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87A8FAFE-36E7-AFA9-1BD6-57CA4BB5E6BE}"/>
              </a:ext>
            </a:extLst>
          </p:cNvPr>
          <p:cNvPicPr>
            <a:picLocks noChangeAspect="1"/>
          </p:cNvPicPr>
          <p:nvPr/>
        </p:nvPicPr>
        <p:blipFill>
          <a:blip r:embed="rId3"/>
          <a:stretch>
            <a:fillRect/>
          </a:stretch>
        </p:blipFill>
        <p:spPr>
          <a:xfrm>
            <a:off x="5974290" y="4541521"/>
            <a:ext cx="4572000" cy="247650"/>
          </a:xfrm>
          <a:prstGeom prst="rect">
            <a:avLst/>
          </a:prstGeom>
        </p:spPr>
      </p:pic>
      <p:pic>
        <p:nvPicPr>
          <p:cNvPr id="6" name="圖片 5">
            <a:extLst>
              <a:ext uri="{FF2B5EF4-FFF2-40B4-BE49-F238E27FC236}">
                <a16:creationId xmlns:a16="http://schemas.microsoft.com/office/drawing/2014/main" id="{771C7EC2-3461-42CC-CB46-2BAF45B3D343}"/>
              </a:ext>
            </a:extLst>
          </p:cNvPr>
          <p:cNvPicPr>
            <a:picLocks noChangeAspect="1"/>
          </p:cNvPicPr>
          <p:nvPr/>
        </p:nvPicPr>
        <p:blipFill>
          <a:blip r:embed="rId4"/>
          <a:stretch>
            <a:fillRect/>
          </a:stretch>
        </p:blipFill>
        <p:spPr>
          <a:xfrm>
            <a:off x="5974290" y="3342322"/>
            <a:ext cx="4572000" cy="238125"/>
          </a:xfrm>
          <a:prstGeom prst="rect">
            <a:avLst/>
          </a:prstGeom>
        </p:spPr>
      </p:pic>
      <p:pic>
        <p:nvPicPr>
          <p:cNvPr id="7" name="圖片 6">
            <a:extLst>
              <a:ext uri="{FF2B5EF4-FFF2-40B4-BE49-F238E27FC236}">
                <a16:creationId xmlns:a16="http://schemas.microsoft.com/office/drawing/2014/main" id="{21A1982F-6DAE-32CA-A61B-E5FDA32962B3}"/>
              </a:ext>
            </a:extLst>
          </p:cNvPr>
          <p:cNvPicPr>
            <a:picLocks noChangeAspect="1"/>
          </p:cNvPicPr>
          <p:nvPr/>
        </p:nvPicPr>
        <p:blipFill>
          <a:blip r:embed="rId5"/>
          <a:stretch>
            <a:fillRect/>
          </a:stretch>
        </p:blipFill>
        <p:spPr>
          <a:xfrm>
            <a:off x="5974290" y="4008474"/>
            <a:ext cx="4572000" cy="228600"/>
          </a:xfrm>
          <a:prstGeom prst="rect">
            <a:avLst/>
          </a:prstGeom>
        </p:spPr>
      </p:pic>
      <p:cxnSp>
        <p:nvCxnSpPr>
          <p:cNvPr id="8" name="直線單箭頭接點 7">
            <a:extLst>
              <a:ext uri="{FF2B5EF4-FFF2-40B4-BE49-F238E27FC236}">
                <a16:creationId xmlns:a16="http://schemas.microsoft.com/office/drawing/2014/main" id="{1D0FE1F4-2A46-8FC2-5659-1F859E3E5883}"/>
              </a:ext>
            </a:extLst>
          </p:cNvPr>
          <p:cNvCxnSpPr/>
          <p:nvPr/>
        </p:nvCxnSpPr>
        <p:spPr>
          <a:xfrm flipV="1">
            <a:off x="3733799" y="3513057"/>
            <a:ext cx="1905000" cy="428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049846DE-E13E-2C26-846C-5BCA301F014C}"/>
              </a:ext>
            </a:extLst>
          </p:cNvPr>
          <p:cNvCxnSpPr/>
          <p:nvPr/>
        </p:nvCxnSpPr>
        <p:spPr>
          <a:xfrm>
            <a:off x="3876512" y="4061697"/>
            <a:ext cx="195746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9FDAAD96-647F-C23A-7EFF-DA5E785CB9E8}"/>
              </a:ext>
            </a:extLst>
          </p:cNvPr>
          <p:cNvCxnSpPr/>
          <p:nvPr/>
        </p:nvCxnSpPr>
        <p:spPr>
          <a:xfrm>
            <a:off x="3837102" y="4157899"/>
            <a:ext cx="1905000" cy="4336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232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6B4D521-E69A-4B49-BC8E-BACD57F82F1E}"/>
              </a:ext>
            </a:extLst>
          </p:cNvPr>
          <p:cNvSpPr>
            <a:spLocks noGrp="1"/>
          </p:cNvSpPr>
          <p:nvPr>
            <p:ph idx="1"/>
          </p:nvPr>
        </p:nvSpPr>
        <p:spPr/>
        <p:txBody>
          <a:bodyPr/>
          <a:lstStyle/>
          <a:p>
            <a:r>
              <a:rPr lang="zh-TW" altLang="en-US" sz="2800" dirty="0"/>
              <a:t>將藥袋上的內容印出來，改動藥品用法欄目來模擬實際情況</a:t>
            </a:r>
            <a:endParaRPr lang="en-US" altLang="zh-TW" sz="2800" dirty="0"/>
          </a:p>
          <a:p>
            <a:r>
              <a:rPr lang="zh-TW" altLang="en-US" sz="2800" dirty="0"/>
              <a:t>共拍攝了</a:t>
            </a:r>
            <a:r>
              <a:rPr lang="en-US" altLang="zh-TW" sz="2800" dirty="0"/>
              <a:t>163</a:t>
            </a:r>
            <a:r>
              <a:rPr lang="zh-TW" altLang="en-US" sz="2800" dirty="0"/>
              <a:t>張</a:t>
            </a:r>
            <a:endParaRPr lang="en-US" altLang="zh-TW" sz="2800" dirty="0"/>
          </a:p>
          <a:p>
            <a:r>
              <a:rPr lang="zh-TW" altLang="en-US" sz="2800" dirty="0"/>
              <a:t>將此</a:t>
            </a:r>
            <a:r>
              <a:rPr lang="en-US" altLang="zh-TW" sz="2800" dirty="0"/>
              <a:t>163</a:t>
            </a:r>
            <a:r>
              <a:rPr lang="zh-TW" altLang="en-US" sz="2800" dirty="0"/>
              <a:t>張藥袋照片用前處理的算法將有字的</a:t>
            </a:r>
            <a:r>
              <a:rPr lang="en-US" altLang="zh-TW" sz="2800" dirty="0"/>
              <a:t>10</a:t>
            </a:r>
            <a:r>
              <a:rPr lang="zh-TW" altLang="en-US" sz="2800" dirty="0"/>
              <a:t>個部分切割出來作為模型</a:t>
            </a:r>
            <a:r>
              <a:rPr lang="en-US" altLang="zh-TW" sz="2800" dirty="0"/>
              <a:t>input</a:t>
            </a:r>
            <a:r>
              <a:rPr lang="zh-TW" altLang="en-US" sz="2800" dirty="0"/>
              <a:t>，共</a:t>
            </a:r>
            <a:r>
              <a:rPr lang="en-US" altLang="zh-TW" sz="2800" dirty="0"/>
              <a:t>1630</a:t>
            </a:r>
            <a:r>
              <a:rPr lang="zh-TW" altLang="en-US" sz="2800" dirty="0"/>
              <a:t>張</a:t>
            </a:r>
            <a:endParaRPr lang="en-US" altLang="zh-TW" sz="2800" dirty="0"/>
          </a:p>
          <a:p>
            <a:r>
              <a:rPr lang="en-US" altLang="zh-TW" sz="2800" dirty="0"/>
              <a:t>Train: 182*0.8 Validation: 182*0.2 Test:  34</a:t>
            </a:r>
          </a:p>
        </p:txBody>
      </p:sp>
      <p:sp>
        <p:nvSpPr>
          <p:cNvPr id="3" name="標題 2">
            <a:extLst>
              <a:ext uri="{FF2B5EF4-FFF2-40B4-BE49-F238E27FC236}">
                <a16:creationId xmlns:a16="http://schemas.microsoft.com/office/drawing/2014/main" id="{6BAAE33F-F46C-4C7E-AFDC-1F02773D3752}"/>
              </a:ext>
            </a:extLst>
          </p:cNvPr>
          <p:cNvSpPr>
            <a:spLocks noGrp="1"/>
          </p:cNvSpPr>
          <p:nvPr>
            <p:ph type="title"/>
          </p:nvPr>
        </p:nvSpPr>
        <p:spPr>
          <a:xfrm>
            <a:off x="457200" y="0"/>
            <a:ext cx="11277922" cy="1005840"/>
          </a:xfrm>
        </p:spPr>
        <p:txBody>
          <a:bodyPr/>
          <a:lstStyle/>
          <a:p>
            <a:r>
              <a:rPr lang="zh-TW" altLang="en-US" b="1" dirty="0"/>
              <a:t>資料集</a:t>
            </a:r>
          </a:p>
        </p:txBody>
      </p:sp>
      <p:pic>
        <p:nvPicPr>
          <p:cNvPr id="5" name="圖片 4" descr="一張含有 文字, 收據 的圖片&#10;&#10;自動產生的描述">
            <a:extLst>
              <a:ext uri="{FF2B5EF4-FFF2-40B4-BE49-F238E27FC236}">
                <a16:creationId xmlns:a16="http://schemas.microsoft.com/office/drawing/2014/main" id="{3A89F332-1D52-B0F8-EE69-9D1C066DBA9C}"/>
              </a:ext>
            </a:extLst>
          </p:cNvPr>
          <p:cNvPicPr>
            <a:picLocks noChangeAspect="1"/>
          </p:cNvPicPr>
          <p:nvPr/>
        </p:nvPicPr>
        <p:blipFill>
          <a:blip r:embed="rId2"/>
          <a:stretch>
            <a:fillRect/>
          </a:stretch>
        </p:blipFill>
        <p:spPr>
          <a:xfrm>
            <a:off x="601763" y="4444861"/>
            <a:ext cx="2496042" cy="1878910"/>
          </a:xfrm>
          <a:prstGeom prst="rect">
            <a:avLst/>
          </a:prstGeom>
        </p:spPr>
      </p:pic>
      <p:pic>
        <p:nvPicPr>
          <p:cNvPr id="7" name="圖片 6" descr="一張含有 文字, 收據 的圖片&#10;&#10;自動產生的描述">
            <a:extLst>
              <a:ext uri="{FF2B5EF4-FFF2-40B4-BE49-F238E27FC236}">
                <a16:creationId xmlns:a16="http://schemas.microsoft.com/office/drawing/2014/main" id="{40A35BFB-B954-2684-5542-2930C940D80A}"/>
              </a:ext>
            </a:extLst>
          </p:cNvPr>
          <p:cNvPicPr>
            <a:picLocks noChangeAspect="1"/>
          </p:cNvPicPr>
          <p:nvPr/>
        </p:nvPicPr>
        <p:blipFill>
          <a:blip r:embed="rId3"/>
          <a:stretch>
            <a:fillRect/>
          </a:stretch>
        </p:blipFill>
        <p:spPr>
          <a:xfrm>
            <a:off x="3400322" y="4444860"/>
            <a:ext cx="2511767" cy="1878911"/>
          </a:xfrm>
          <a:prstGeom prst="rect">
            <a:avLst/>
          </a:prstGeom>
        </p:spPr>
      </p:pic>
      <p:pic>
        <p:nvPicPr>
          <p:cNvPr id="9" name="圖片 8" descr="一張含有 文字, 收據 的圖片&#10;&#10;自動產生的描述">
            <a:extLst>
              <a:ext uri="{FF2B5EF4-FFF2-40B4-BE49-F238E27FC236}">
                <a16:creationId xmlns:a16="http://schemas.microsoft.com/office/drawing/2014/main" id="{84501F7B-ECCC-9391-0B3F-DBB899735B53}"/>
              </a:ext>
            </a:extLst>
          </p:cNvPr>
          <p:cNvPicPr>
            <a:picLocks noChangeAspect="1"/>
          </p:cNvPicPr>
          <p:nvPr/>
        </p:nvPicPr>
        <p:blipFill>
          <a:blip r:embed="rId4"/>
          <a:stretch>
            <a:fillRect/>
          </a:stretch>
        </p:blipFill>
        <p:spPr>
          <a:xfrm>
            <a:off x="6214606" y="4444860"/>
            <a:ext cx="2522321" cy="1878912"/>
          </a:xfrm>
          <a:prstGeom prst="rect">
            <a:avLst/>
          </a:prstGeom>
        </p:spPr>
      </p:pic>
      <p:pic>
        <p:nvPicPr>
          <p:cNvPr id="11" name="圖片 10" descr="一張含有 文字, 收據 的圖片&#10;&#10;自動產生的描述">
            <a:extLst>
              <a:ext uri="{FF2B5EF4-FFF2-40B4-BE49-F238E27FC236}">
                <a16:creationId xmlns:a16="http://schemas.microsoft.com/office/drawing/2014/main" id="{5957358B-178B-EE2D-BF25-929DDF0D2947}"/>
              </a:ext>
            </a:extLst>
          </p:cNvPr>
          <p:cNvPicPr>
            <a:picLocks noChangeAspect="1"/>
          </p:cNvPicPr>
          <p:nvPr/>
        </p:nvPicPr>
        <p:blipFill>
          <a:blip r:embed="rId5"/>
          <a:stretch>
            <a:fillRect/>
          </a:stretch>
        </p:blipFill>
        <p:spPr>
          <a:xfrm>
            <a:off x="9028890" y="4444860"/>
            <a:ext cx="2511767" cy="1878912"/>
          </a:xfrm>
          <a:prstGeom prst="rect">
            <a:avLst/>
          </a:prstGeom>
        </p:spPr>
      </p:pic>
    </p:spTree>
    <p:extLst>
      <p:ext uri="{BB962C8B-B14F-4D97-AF65-F5344CB8AC3E}">
        <p14:creationId xmlns:p14="http://schemas.microsoft.com/office/powerpoint/2010/main" val="238747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BAAE33F-F46C-4C7E-AFDC-1F02773D3752}"/>
              </a:ext>
            </a:extLst>
          </p:cNvPr>
          <p:cNvSpPr>
            <a:spLocks noGrp="1"/>
          </p:cNvSpPr>
          <p:nvPr>
            <p:ph type="title"/>
          </p:nvPr>
        </p:nvSpPr>
        <p:spPr>
          <a:xfrm>
            <a:off x="457200" y="0"/>
            <a:ext cx="11277922" cy="1005840"/>
          </a:xfrm>
        </p:spPr>
        <p:txBody>
          <a:bodyPr/>
          <a:lstStyle/>
          <a:p>
            <a:r>
              <a:rPr lang="zh-TW" altLang="en-US" b="1" dirty="0"/>
              <a:t>模型架構</a:t>
            </a:r>
          </a:p>
        </p:txBody>
      </p:sp>
      <p:pic>
        <p:nvPicPr>
          <p:cNvPr id="12" name="圖片 11">
            <a:extLst>
              <a:ext uri="{FF2B5EF4-FFF2-40B4-BE49-F238E27FC236}">
                <a16:creationId xmlns:a16="http://schemas.microsoft.com/office/drawing/2014/main" id="{59F185FC-CB7C-3C06-B689-D82B2C1F7196}"/>
              </a:ext>
            </a:extLst>
          </p:cNvPr>
          <p:cNvPicPr>
            <a:picLocks noChangeAspect="1"/>
          </p:cNvPicPr>
          <p:nvPr/>
        </p:nvPicPr>
        <p:blipFill>
          <a:blip r:embed="rId2"/>
          <a:stretch>
            <a:fillRect/>
          </a:stretch>
        </p:blipFill>
        <p:spPr>
          <a:xfrm>
            <a:off x="2237961" y="1187490"/>
            <a:ext cx="7716078" cy="5511484"/>
          </a:xfrm>
          <a:prstGeom prst="rect">
            <a:avLst/>
          </a:prstGeom>
        </p:spPr>
      </p:pic>
      <p:sp>
        <p:nvSpPr>
          <p:cNvPr id="37" name="矩形 36">
            <a:extLst>
              <a:ext uri="{FF2B5EF4-FFF2-40B4-BE49-F238E27FC236}">
                <a16:creationId xmlns:a16="http://schemas.microsoft.com/office/drawing/2014/main" id="{5E6B2912-99D7-F5BE-EC01-F7AF303D9A3E}"/>
              </a:ext>
            </a:extLst>
          </p:cNvPr>
          <p:cNvSpPr/>
          <p:nvPr/>
        </p:nvSpPr>
        <p:spPr>
          <a:xfrm>
            <a:off x="9563102" y="634365"/>
            <a:ext cx="1809751" cy="37147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TW" sz="1800" dirty="0"/>
              <a:t>conv</a:t>
            </a:r>
            <a:endParaRPr lang="zh-TW" altLang="en-US" sz="1800" dirty="0"/>
          </a:p>
        </p:txBody>
      </p:sp>
      <p:sp>
        <p:nvSpPr>
          <p:cNvPr id="39" name="矩形 38">
            <a:extLst>
              <a:ext uri="{FF2B5EF4-FFF2-40B4-BE49-F238E27FC236}">
                <a16:creationId xmlns:a16="http://schemas.microsoft.com/office/drawing/2014/main" id="{06BCB899-97C8-28D3-CCD9-D83947F50D48}"/>
              </a:ext>
            </a:extLst>
          </p:cNvPr>
          <p:cNvSpPr/>
          <p:nvPr/>
        </p:nvSpPr>
        <p:spPr>
          <a:xfrm>
            <a:off x="9563101" y="1022033"/>
            <a:ext cx="1809751" cy="37147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TW" sz="1800" dirty="0"/>
              <a:t>bn</a:t>
            </a:r>
            <a:endParaRPr lang="zh-TW" altLang="en-US" sz="1800" dirty="0"/>
          </a:p>
        </p:txBody>
      </p:sp>
      <p:sp>
        <p:nvSpPr>
          <p:cNvPr id="42" name="矩形 41">
            <a:extLst>
              <a:ext uri="{FF2B5EF4-FFF2-40B4-BE49-F238E27FC236}">
                <a16:creationId xmlns:a16="http://schemas.microsoft.com/office/drawing/2014/main" id="{324E85FD-DFB9-EA1A-019B-2BC1159B31F8}"/>
              </a:ext>
            </a:extLst>
          </p:cNvPr>
          <p:cNvSpPr/>
          <p:nvPr/>
        </p:nvSpPr>
        <p:spPr>
          <a:xfrm>
            <a:off x="9563100" y="1412558"/>
            <a:ext cx="1809751" cy="37147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TW" sz="1800" dirty="0" err="1"/>
              <a:t>relu</a:t>
            </a:r>
            <a:endParaRPr lang="zh-TW" altLang="en-US" sz="1800" dirty="0"/>
          </a:p>
        </p:txBody>
      </p:sp>
      <p:sp>
        <p:nvSpPr>
          <p:cNvPr id="44" name="矩形 43">
            <a:extLst>
              <a:ext uri="{FF2B5EF4-FFF2-40B4-BE49-F238E27FC236}">
                <a16:creationId xmlns:a16="http://schemas.microsoft.com/office/drawing/2014/main" id="{C217CDFD-86FD-EB87-B566-D5AF4970AC4A}"/>
              </a:ext>
            </a:extLst>
          </p:cNvPr>
          <p:cNvSpPr/>
          <p:nvPr/>
        </p:nvSpPr>
        <p:spPr>
          <a:xfrm>
            <a:off x="9563100" y="1775460"/>
            <a:ext cx="1809751" cy="371475"/>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TW" sz="1800" dirty="0" err="1"/>
              <a:t>maxpool</a:t>
            </a:r>
            <a:endParaRPr lang="zh-TW" altLang="en-US" sz="1800" dirty="0"/>
          </a:p>
        </p:txBody>
      </p:sp>
    </p:spTree>
    <p:extLst>
      <p:ext uri="{BB962C8B-B14F-4D97-AF65-F5344CB8AC3E}">
        <p14:creationId xmlns:p14="http://schemas.microsoft.com/office/powerpoint/2010/main" val="2363372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p:txBody>
          <a:bodyPr>
            <a:normAutofit/>
          </a:bodyPr>
          <a:lstStyle/>
          <a:p>
            <a:r>
              <a:rPr lang="zh-TW" altLang="en-US" sz="2400" dirty="0"/>
              <a:t>使用</a:t>
            </a:r>
            <a:r>
              <a:rPr lang="en-US" altLang="zh-TW" sz="2400" dirty="0"/>
              <a:t>OLED</a:t>
            </a:r>
            <a:r>
              <a:rPr lang="zh-TW" altLang="en-US" sz="2400" dirty="0"/>
              <a:t>實現</a:t>
            </a:r>
            <a:endParaRPr lang="en-US" altLang="zh-TW" sz="2400" dirty="0"/>
          </a:p>
          <a:p>
            <a:r>
              <a:rPr lang="zh-TW" altLang="en-US" sz="2400" dirty="0"/>
              <a:t>共有三個選項</a:t>
            </a:r>
            <a:r>
              <a:rPr lang="en-US" altLang="zh-TW" sz="2400" dirty="0"/>
              <a:t>:time setting</a:t>
            </a:r>
            <a:r>
              <a:rPr lang="zh-TW" altLang="en-US" sz="2400" dirty="0"/>
              <a:t>、</a:t>
            </a:r>
            <a:r>
              <a:rPr lang="en-US" altLang="zh-TW" sz="2400" dirty="0"/>
              <a:t>text detect</a:t>
            </a:r>
            <a:r>
              <a:rPr lang="zh-TW" altLang="en-US" sz="2400" dirty="0"/>
              <a:t>、</a:t>
            </a:r>
            <a:r>
              <a:rPr lang="en-US" altLang="zh-TW" sz="2400" dirty="0"/>
              <a:t>When to take med</a:t>
            </a:r>
          </a:p>
          <a:p>
            <a:r>
              <a:rPr lang="zh-TW" altLang="en-US" sz="2400" dirty="0"/>
              <a:t>使用搖桿操控</a:t>
            </a:r>
            <a:endParaRPr lang="en-US" altLang="zh-TW" sz="2400" dirty="0"/>
          </a:p>
          <a:p>
            <a:r>
              <a:rPr lang="zh-TW" altLang="en-US" sz="2400" dirty="0"/>
              <a:t>選擇</a:t>
            </a:r>
            <a:r>
              <a:rPr lang="en-US" altLang="zh-TW" sz="2400" dirty="0"/>
              <a:t>time setting</a:t>
            </a:r>
            <a:r>
              <a:rPr lang="zh-TW" altLang="en-US" sz="2400" dirty="0"/>
              <a:t>可設定系統時間</a:t>
            </a:r>
            <a:endParaRPr lang="en-US" altLang="zh-TW" sz="2400" dirty="0"/>
          </a:p>
          <a:p>
            <a:r>
              <a:rPr lang="zh-TW" altLang="en-US" sz="2400" dirty="0"/>
              <a:t>選</a:t>
            </a:r>
            <a:r>
              <a:rPr lang="en-US" altLang="zh-TW" sz="2400" dirty="0"/>
              <a:t>text detect</a:t>
            </a:r>
            <a:r>
              <a:rPr lang="zh-TW" altLang="en-US" sz="2400" dirty="0"/>
              <a:t>會進行藥袋上的文字偵測</a:t>
            </a:r>
            <a:endParaRPr lang="en-US" altLang="zh-TW" sz="2400" dirty="0"/>
          </a:p>
          <a:p>
            <a:r>
              <a:rPr lang="zh-TW" altLang="en-US" sz="2400" dirty="0"/>
              <a:t>選</a:t>
            </a:r>
            <a:r>
              <a:rPr lang="en-US" altLang="zh-TW" sz="2400" dirty="0"/>
              <a:t>When to take</a:t>
            </a:r>
            <a:r>
              <a:rPr lang="zh-TW" altLang="en-US" sz="2400" dirty="0"/>
              <a:t> </a:t>
            </a:r>
            <a:r>
              <a:rPr lang="en-US" altLang="zh-TW" sz="2400" dirty="0"/>
              <a:t>med</a:t>
            </a:r>
            <a:r>
              <a:rPr lang="zh-TW" altLang="en-US" sz="2400" dirty="0"/>
              <a:t>會顯示下次用藥時間並用語音讀出</a:t>
            </a:r>
            <a:endParaRPr lang="en-US" altLang="zh-TW" sz="2400" dirty="0"/>
          </a:p>
          <a:p>
            <a:endParaRPr lang="en-US" altLang="zh-TW" sz="2400" dirty="0"/>
          </a:p>
          <a:p>
            <a:endParaRPr lang="en-US" altLang="zh-TW" sz="2400" dirty="0"/>
          </a:p>
          <a:p>
            <a:pPr marL="0" indent="0">
              <a:buNone/>
            </a:pPr>
            <a:endParaRPr lang="en-US" altLang="zh-TW" sz="2400" dirty="0"/>
          </a:p>
          <a:p>
            <a:endParaRPr lang="en-US" altLang="zh-TW" sz="2400" dirty="0"/>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p:txBody>
          <a:bodyPr/>
          <a:lstStyle/>
          <a:p>
            <a:r>
              <a:rPr lang="zh-TW" altLang="en-US" b="1" dirty="0"/>
              <a:t>使用者介面選單</a:t>
            </a:r>
          </a:p>
        </p:txBody>
      </p:sp>
      <p:pic>
        <p:nvPicPr>
          <p:cNvPr id="10" name="圖片 9"/>
          <p:cNvPicPr>
            <a:picLocks noChangeAspect="1"/>
          </p:cNvPicPr>
          <p:nvPr/>
        </p:nvPicPr>
        <p:blipFill>
          <a:blip r:embed="rId2"/>
          <a:stretch>
            <a:fillRect/>
          </a:stretch>
        </p:blipFill>
        <p:spPr>
          <a:xfrm>
            <a:off x="3437880" y="4398604"/>
            <a:ext cx="2375816" cy="1809832"/>
          </a:xfrm>
          <a:prstGeom prst="rect">
            <a:avLst/>
          </a:prstGeom>
        </p:spPr>
      </p:pic>
      <p:pic>
        <p:nvPicPr>
          <p:cNvPr id="6" name="圖片 5"/>
          <p:cNvPicPr>
            <a:picLocks noChangeAspect="1"/>
          </p:cNvPicPr>
          <p:nvPr/>
        </p:nvPicPr>
        <p:blipFill rotWithShape="1">
          <a:blip r:embed="rId3"/>
          <a:srcRect l="18583" t="20259" r="-876" b="33003"/>
          <a:stretch/>
        </p:blipFill>
        <p:spPr>
          <a:xfrm>
            <a:off x="6044565" y="4398604"/>
            <a:ext cx="2390017" cy="1809832"/>
          </a:xfrm>
          <a:prstGeom prst="rect">
            <a:avLst/>
          </a:prstGeom>
        </p:spPr>
      </p:pic>
    </p:spTree>
    <p:extLst>
      <p:ext uri="{BB962C8B-B14F-4D97-AF65-F5344CB8AC3E}">
        <p14:creationId xmlns:p14="http://schemas.microsoft.com/office/powerpoint/2010/main" val="1994607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1">
                    <a:lumMod val="75000"/>
                  </a:schemeClr>
                </a:solidFill>
              </a:rPr>
              <a:t>作品概述</a:t>
            </a:r>
          </a:p>
          <a:p>
            <a:r>
              <a:rPr lang="zh-TW" altLang="en-US" b="1" dirty="0">
                <a:solidFill>
                  <a:schemeClr val="bg1">
                    <a:lumMod val="75000"/>
                  </a:schemeClr>
                </a:solidFill>
              </a:rPr>
              <a:t>難點與創新</a:t>
            </a:r>
          </a:p>
          <a:p>
            <a:r>
              <a:rPr lang="zh-TW" altLang="en-US" b="1" dirty="0">
                <a:solidFill>
                  <a:schemeClr val="bg1">
                    <a:lumMod val="75000"/>
                  </a:schemeClr>
                </a:solidFill>
              </a:rPr>
              <a:t>設計與實現</a:t>
            </a:r>
            <a:endParaRPr lang="en-US" altLang="zh-TW" b="1" dirty="0">
              <a:solidFill>
                <a:schemeClr val="bg1">
                  <a:lumMod val="75000"/>
                </a:schemeClr>
              </a:solidFill>
            </a:endParaRPr>
          </a:p>
          <a:p>
            <a:r>
              <a:rPr lang="zh-TW" altLang="en-US" b="1" dirty="0"/>
              <a:t>測試結果</a:t>
            </a:r>
          </a:p>
          <a:p>
            <a:r>
              <a:rPr lang="zh-TW" altLang="en-US" b="1" dirty="0">
                <a:solidFill>
                  <a:schemeClr val="bg1">
                    <a:lumMod val="75000"/>
                  </a:schemeClr>
                </a:solidFill>
              </a:rPr>
              <a:t>總結展望</a:t>
            </a:r>
          </a:p>
          <a:p>
            <a:pPr marL="0" indent="0">
              <a:buNone/>
            </a:pPr>
            <a:endParaRPr lang="zh-TW" altLang="en-US" b="1" dirty="0">
              <a:solidFill>
                <a:schemeClr val="bg1">
                  <a:lumMod val="75000"/>
                </a:schemeClr>
              </a:solidFill>
            </a:endParaRPr>
          </a:p>
        </p:txBody>
      </p:sp>
    </p:spTree>
    <p:custDataLst>
      <p:tags r:id="rId1"/>
    </p:custDataLst>
    <p:extLst>
      <p:ext uri="{BB962C8B-B14F-4D97-AF65-F5344CB8AC3E}">
        <p14:creationId xmlns:p14="http://schemas.microsoft.com/office/powerpoint/2010/main" val="2807375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p:txBody>
          <a:bodyPr>
            <a:normAutofit/>
          </a:bodyPr>
          <a:lstStyle/>
          <a:p>
            <a:r>
              <a:rPr lang="zh-TW" altLang="en-US" sz="2400" dirty="0"/>
              <a:t>目標：能順利辨識出藥品用法是一天幾次</a:t>
            </a:r>
            <a:endParaRPr lang="en-US" altLang="zh-TW" sz="2400" dirty="0"/>
          </a:p>
          <a:p>
            <a:r>
              <a:rPr lang="zh-TW" altLang="en-US" sz="2400" dirty="0"/>
              <a:t>結果：</a:t>
            </a:r>
            <a:endParaRPr lang="en-US" altLang="zh-TW" sz="2400" dirty="0"/>
          </a:p>
          <a:p>
            <a:pPr lvl="1"/>
            <a:r>
              <a:rPr lang="en-US" altLang="zh-TW" sz="2200" dirty="0"/>
              <a:t>model</a:t>
            </a:r>
            <a:r>
              <a:rPr lang="zh-TW" altLang="en-US" sz="2200" dirty="0"/>
              <a:t>轉換之前的測試集準確率：</a:t>
            </a:r>
            <a:r>
              <a:rPr lang="en-US" altLang="zh-TW" sz="2200" dirty="0"/>
              <a:t>60%~80%</a:t>
            </a:r>
          </a:p>
          <a:p>
            <a:pPr lvl="1"/>
            <a:r>
              <a:rPr lang="zh-TW" altLang="en-US" sz="2200" dirty="0"/>
              <a:t>轉換成</a:t>
            </a:r>
            <a:r>
              <a:rPr lang="en-US" altLang="zh-TW" sz="2200" dirty="0" err="1"/>
              <a:t>tflite</a:t>
            </a:r>
            <a:r>
              <a:rPr lang="zh-TW" altLang="en-US" sz="2200" dirty="0"/>
              <a:t>後測試集準確率：</a:t>
            </a:r>
            <a:r>
              <a:rPr lang="en-US" altLang="zh-TW" sz="2200" dirty="0"/>
              <a:t>46.66%</a:t>
            </a:r>
          </a:p>
          <a:p>
            <a:pPr lvl="1"/>
            <a:r>
              <a:rPr lang="zh-TW" altLang="en-US" sz="2200" dirty="0"/>
              <a:t>實際</a:t>
            </a:r>
            <a:r>
              <a:rPr lang="en-US" altLang="zh-TW" sz="2200" dirty="0"/>
              <a:t>load</a:t>
            </a:r>
            <a:r>
              <a:rPr lang="zh-TW" altLang="en-US" sz="2200" dirty="0"/>
              <a:t>上板子後測試：幾十次只有成功過</a:t>
            </a:r>
            <a:r>
              <a:rPr lang="en-US" altLang="zh-TW" sz="2200" dirty="0"/>
              <a:t>1</a:t>
            </a:r>
            <a:r>
              <a:rPr lang="zh-TW" altLang="en-US" sz="2200" dirty="0"/>
              <a:t>次</a:t>
            </a:r>
            <a:endParaRPr lang="en-US" altLang="zh-TW" sz="2200" dirty="0"/>
          </a:p>
          <a:p>
            <a:r>
              <a:rPr lang="zh-TW" altLang="en-US" sz="2400" dirty="0"/>
              <a:t>原因：</a:t>
            </a:r>
            <a:endParaRPr lang="en-US" altLang="zh-TW" sz="2400" dirty="0"/>
          </a:p>
          <a:p>
            <a:pPr lvl="1"/>
            <a:r>
              <a:rPr lang="zh-TW" altLang="en-US" sz="2200" dirty="0"/>
              <a:t>由於照片被分成</a:t>
            </a:r>
            <a:r>
              <a:rPr lang="en-US" altLang="zh-TW" sz="2200" dirty="0"/>
              <a:t>10</a:t>
            </a:r>
            <a:r>
              <a:rPr lang="zh-TW" altLang="en-US" sz="2200" dirty="0"/>
              <a:t>份，若每份辨識率只有</a:t>
            </a:r>
            <a:r>
              <a:rPr lang="en-US" altLang="zh-TW" sz="2200" dirty="0"/>
              <a:t>40%</a:t>
            </a:r>
            <a:r>
              <a:rPr lang="zh-TW" altLang="en-US" sz="2200" dirty="0"/>
              <a:t>的話，那全部辨識成功的機率只有</a:t>
            </a:r>
            <a:r>
              <a:rPr lang="en-US" altLang="zh-TW" sz="2200" dirty="0"/>
              <a:t>0.0001</a:t>
            </a:r>
          </a:p>
          <a:p>
            <a:pPr lvl="1"/>
            <a:r>
              <a:rPr lang="zh-TW" altLang="en-US" sz="2200" dirty="0"/>
              <a:t>轉換成</a:t>
            </a:r>
            <a:r>
              <a:rPr lang="en-US" altLang="zh-TW" sz="2200" dirty="0" err="1"/>
              <a:t>tflite</a:t>
            </a:r>
            <a:r>
              <a:rPr lang="zh-TW" altLang="en-US" sz="2200" dirty="0"/>
              <a:t>，準確率會掉</a:t>
            </a:r>
            <a:r>
              <a:rPr lang="en-US" altLang="zh-TW" sz="2200" dirty="0"/>
              <a:t>30%</a:t>
            </a:r>
          </a:p>
          <a:p>
            <a:pPr lvl="1"/>
            <a:r>
              <a:rPr lang="zh-TW" altLang="en-US" sz="2200" dirty="0"/>
              <a:t>資料集形式太相近，難學習出特徵</a:t>
            </a:r>
            <a:endParaRPr lang="en-US" altLang="zh-TW" sz="2200" dirty="0"/>
          </a:p>
          <a:p>
            <a:pPr lvl="1"/>
            <a:endParaRPr lang="en-US" altLang="zh-TW" sz="2200" dirty="0"/>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p:txBody>
          <a:bodyPr/>
          <a:lstStyle/>
          <a:p>
            <a:r>
              <a:rPr lang="zh-TW" altLang="en-US" b="1" dirty="0"/>
              <a:t>模型準確率</a:t>
            </a:r>
            <a:endParaRPr lang="en-US" altLang="zh-TW" b="1" dirty="0"/>
          </a:p>
        </p:txBody>
      </p:sp>
    </p:spTree>
    <p:extLst>
      <p:ext uri="{BB962C8B-B14F-4D97-AF65-F5344CB8AC3E}">
        <p14:creationId xmlns:p14="http://schemas.microsoft.com/office/powerpoint/2010/main" val="198518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1">
                    <a:lumMod val="75000"/>
                  </a:schemeClr>
                </a:solidFill>
              </a:rPr>
              <a:t>作品概述</a:t>
            </a:r>
          </a:p>
          <a:p>
            <a:r>
              <a:rPr lang="zh-TW" altLang="en-US" b="1" dirty="0">
                <a:solidFill>
                  <a:schemeClr val="bg1">
                    <a:lumMod val="75000"/>
                  </a:schemeClr>
                </a:solidFill>
              </a:rPr>
              <a:t>難點與創新</a:t>
            </a:r>
          </a:p>
          <a:p>
            <a:r>
              <a:rPr lang="zh-TW" altLang="en-US" b="1" dirty="0">
                <a:solidFill>
                  <a:schemeClr val="bg1">
                    <a:lumMod val="75000"/>
                  </a:schemeClr>
                </a:solidFill>
              </a:rPr>
              <a:t>設計與實現</a:t>
            </a:r>
            <a:endParaRPr lang="en-US" altLang="zh-TW" b="1" dirty="0">
              <a:solidFill>
                <a:schemeClr val="bg1">
                  <a:lumMod val="75000"/>
                </a:schemeClr>
              </a:solidFill>
            </a:endParaRPr>
          </a:p>
          <a:p>
            <a:r>
              <a:rPr lang="zh-TW" altLang="en-US" b="1" dirty="0">
                <a:solidFill>
                  <a:schemeClr val="bg1">
                    <a:lumMod val="75000"/>
                  </a:schemeClr>
                </a:solidFill>
              </a:rPr>
              <a:t>作品進度</a:t>
            </a:r>
            <a:endParaRPr lang="en-US" altLang="zh-TW" b="1" dirty="0">
              <a:solidFill>
                <a:schemeClr val="bg1">
                  <a:lumMod val="75000"/>
                </a:schemeClr>
              </a:solidFill>
            </a:endParaRPr>
          </a:p>
          <a:p>
            <a:r>
              <a:rPr lang="zh-TW" altLang="en-US" b="1" dirty="0">
                <a:solidFill>
                  <a:schemeClr val="bg1">
                    <a:lumMod val="75000"/>
                  </a:schemeClr>
                </a:solidFill>
              </a:rPr>
              <a:t>測試結果</a:t>
            </a:r>
          </a:p>
          <a:p>
            <a:r>
              <a:rPr lang="zh-TW" altLang="en-US" b="1" dirty="0"/>
              <a:t>總結展望</a:t>
            </a:r>
          </a:p>
          <a:p>
            <a:pPr marL="0" indent="0">
              <a:buNone/>
            </a:pPr>
            <a:endParaRPr lang="zh-TW" altLang="en-US" b="1" dirty="0">
              <a:solidFill>
                <a:schemeClr val="bg1">
                  <a:lumMod val="75000"/>
                </a:schemeClr>
              </a:solidFill>
            </a:endParaRPr>
          </a:p>
        </p:txBody>
      </p:sp>
    </p:spTree>
    <p:custDataLst>
      <p:tags r:id="rId1"/>
    </p:custDataLst>
    <p:extLst>
      <p:ext uri="{BB962C8B-B14F-4D97-AF65-F5344CB8AC3E}">
        <p14:creationId xmlns:p14="http://schemas.microsoft.com/office/powerpoint/2010/main" val="149463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p:txBody>
          <a:bodyPr>
            <a:normAutofit/>
          </a:bodyPr>
          <a:lstStyle/>
          <a:p>
            <a:r>
              <a:rPr lang="zh-TW" altLang="en-US" sz="2400" dirty="0"/>
              <a:t>總結</a:t>
            </a:r>
            <a:endParaRPr lang="en-US" altLang="zh-TW" sz="2400" dirty="0"/>
          </a:p>
          <a:p>
            <a:pPr lvl="1"/>
            <a:r>
              <a:rPr lang="zh-TW" altLang="en-US" sz="2200" dirty="0"/>
              <a:t>將有文字的部分順利分割出</a:t>
            </a:r>
            <a:endParaRPr lang="en-US" altLang="zh-TW" sz="2200" dirty="0"/>
          </a:p>
          <a:p>
            <a:pPr lvl="1"/>
            <a:r>
              <a:rPr lang="zh-TW" altLang="en-US" sz="2200" dirty="0"/>
              <a:t>成功在不外加其他開發版的硬體條件下實現完整的操作系統</a:t>
            </a:r>
            <a:endParaRPr lang="en-US" altLang="zh-TW" sz="2200" dirty="0"/>
          </a:p>
          <a:p>
            <a:r>
              <a:rPr lang="zh-TW" altLang="en-US" sz="2400" dirty="0"/>
              <a:t>展望</a:t>
            </a:r>
            <a:endParaRPr lang="en-US" altLang="zh-TW" sz="2400" dirty="0"/>
          </a:p>
          <a:p>
            <a:pPr lvl="1"/>
            <a:r>
              <a:rPr lang="zh-TW" altLang="en-US" sz="2200" dirty="0"/>
              <a:t>挑選更適合此應用的模型</a:t>
            </a:r>
            <a:endParaRPr lang="en-US" altLang="zh-TW" sz="2200" dirty="0"/>
          </a:p>
          <a:p>
            <a:pPr lvl="1"/>
            <a:r>
              <a:rPr lang="zh-TW" altLang="en-US" sz="2200" dirty="0"/>
              <a:t>找出輕量化掉那麼多準確率的原因</a:t>
            </a:r>
            <a:endParaRPr lang="en-US" altLang="zh-TW" sz="2200" dirty="0"/>
          </a:p>
          <a:p>
            <a:pPr lvl="1"/>
            <a:r>
              <a:rPr lang="zh-TW" altLang="en-US" sz="2200" dirty="0"/>
              <a:t>把資料集的品質提高</a:t>
            </a:r>
            <a:endParaRPr lang="en-US" altLang="zh-TW" sz="2200" dirty="0"/>
          </a:p>
          <a:p>
            <a:pPr lvl="1"/>
            <a:r>
              <a:rPr lang="zh-TW" altLang="en-US" sz="2200" dirty="0"/>
              <a:t>超音波有時會誤判，可以改用其他方法偵測</a:t>
            </a:r>
            <a:endParaRPr lang="en-US" altLang="zh-TW" sz="2200" dirty="0"/>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p:txBody>
          <a:bodyPr/>
          <a:lstStyle/>
          <a:p>
            <a:r>
              <a:rPr lang="zh-TW" altLang="en-US" b="1" dirty="0"/>
              <a:t>總結展望</a:t>
            </a:r>
            <a:endParaRPr lang="en-US" altLang="zh-TW" b="1" dirty="0"/>
          </a:p>
        </p:txBody>
      </p:sp>
    </p:spTree>
    <p:extLst>
      <p:ext uri="{BB962C8B-B14F-4D97-AF65-F5344CB8AC3E}">
        <p14:creationId xmlns:p14="http://schemas.microsoft.com/office/powerpoint/2010/main" val="403229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92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dirty="0"/>
              <a:t>作品概述</a:t>
            </a:r>
          </a:p>
          <a:p>
            <a:r>
              <a:rPr lang="zh-TW" altLang="en-US" dirty="0"/>
              <a:t>難點與創新</a:t>
            </a:r>
          </a:p>
          <a:p>
            <a:r>
              <a:rPr lang="zh-TW" altLang="en-US" dirty="0"/>
              <a:t>設計與實現</a:t>
            </a:r>
            <a:endParaRPr lang="en-US" altLang="zh-TW" dirty="0"/>
          </a:p>
          <a:p>
            <a:r>
              <a:rPr lang="zh-TW" altLang="en-US" dirty="0"/>
              <a:t>測試結果</a:t>
            </a:r>
          </a:p>
          <a:p>
            <a:r>
              <a:rPr lang="zh-TW" altLang="en-US" dirty="0"/>
              <a:t>總結展望</a:t>
            </a:r>
          </a:p>
          <a:p>
            <a:endParaRPr lang="zh-TW" altLang="en-US" dirty="0"/>
          </a:p>
          <a:p>
            <a:pPr marL="0" indent="0">
              <a:buNone/>
            </a:pPr>
            <a:endParaRPr lang="zh-TW" altLang="en-US" dirty="0"/>
          </a:p>
        </p:txBody>
      </p:sp>
    </p:spTree>
    <p:custDataLst>
      <p:tags r:id="rId1"/>
    </p:custDataLst>
    <p:extLst>
      <p:ext uri="{BB962C8B-B14F-4D97-AF65-F5344CB8AC3E}">
        <p14:creationId xmlns:p14="http://schemas.microsoft.com/office/powerpoint/2010/main" val="3806815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t>作品概述</a:t>
            </a:r>
          </a:p>
          <a:p>
            <a:r>
              <a:rPr lang="zh-TW" altLang="en-US" b="1" dirty="0">
                <a:solidFill>
                  <a:schemeClr val="bg1">
                    <a:lumMod val="75000"/>
                  </a:schemeClr>
                </a:solidFill>
              </a:rPr>
              <a:t>難點與創新</a:t>
            </a:r>
          </a:p>
          <a:p>
            <a:r>
              <a:rPr lang="zh-TW" altLang="en-US" b="1" dirty="0">
                <a:solidFill>
                  <a:schemeClr val="bg1">
                    <a:lumMod val="75000"/>
                  </a:schemeClr>
                </a:solidFill>
              </a:rPr>
              <a:t>設計與實現</a:t>
            </a:r>
            <a:endParaRPr lang="en-US" altLang="zh-TW" b="1" dirty="0">
              <a:solidFill>
                <a:schemeClr val="bg1">
                  <a:lumMod val="75000"/>
                </a:schemeClr>
              </a:solidFill>
            </a:endParaRPr>
          </a:p>
          <a:p>
            <a:r>
              <a:rPr lang="zh-TW" altLang="en-US" b="1" dirty="0">
                <a:solidFill>
                  <a:schemeClr val="bg1">
                    <a:lumMod val="75000"/>
                  </a:schemeClr>
                </a:solidFill>
              </a:rPr>
              <a:t>測試結果</a:t>
            </a:r>
          </a:p>
          <a:p>
            <a:r>
              <a:rPr lang="zh-TW" altLang="en-US" b="1" dirty="0">
                <a:solidFill>
                  <a:schemeClr val="bg1">
                    <a:lumMod val="75000"/>
                  </a:schemeClr>
                </a:solidFill>
              </a:rPr>
              <a:t>總結展望</a:t>
            </a:r>
          </a:p>
          <a:p>
            <a:pPr marL="0" indent="0">
              <a:buNone/>
            </a:pPr>
            <a:endParaRPr lang="zh-TW" altLang="en-US" b="1" dirty="0">
              <a:solidFill>
                <a:schemeClr val="bg1">
                  <a:lumMod val="75000"/>
                </a:schemeClr>
              </a:solidFill>
            </a:endParaRPr>
          </a:p>
        </p:txBody>
      </p:sp>
    </p:spTree>
    <p:custDataLst>
      <p:tags r:id="rId1"/>
    </p:custDataLst>
    <p:extLst>
      <p:ext uri="{BB962C8B-B14F-4D97-AF65-F5344CB8AC3E}">
        <p14:creationId xmlns:p14="http://schemas.microsoft.com/office/powerpoint/2010/main" val="2063412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a:xfrm>
            <a:off x="456555" y="1573530"/>
            <a:ext cx="11278244" cy="4846320"/>
          </a:xfrm>
        </p:spPr>
        <p:txBody>
          <a:bodyPr>
            <a:normAutofit/>
          </a:bodyPr>
          <a:lstStyle/>
          <a:p>
            <a:r>
              <a:rPr lang="zh-TW" altLang="en-US" sz="2800" dirty="0"/>
              <a:t>目標：實現能</a:t>
            </a:r>
            <a:r>
              <a:rPr lang="zh-TW" altLang="en-US" sz="2800" dirty="0">
                <a:solidFill>
                  <a:srgbClr val="FF0000"/>
                </a:solidFill>
              </a:rPr>
              <a:t>偵測藥袋上藥品用法</a:t>
            </a:r>
            <a:r>
              <a:rPr lang="zh-TW" altLang="en-US" sz="2800" dirty="0"/>
              <a:t>、</a:t>
            </a:r>
            <a:r>
              <a:rPr lang="zh-TW" altLang="en-US" sz="2800" dirty="0">
                <a:solidFill>
                  <a:srgbClr val="FF0000"/>
                </a:solidFill>
              </a:rPr>
              <a:t>提醒使用者服藥時間</a:t>
            </a:r>
            <a:r>
              <a:rPr lang="zh-TW" altLang="en-US" sz="2800" dirty="0"/>
              <a:t>，並</a:t>
            </a:r>
            <a:r>
              <a:rPr lang="zh-TW" altLang="en-US" sz="2800" dirty="0">
                <a:solidFill>
                  <a:srgbClr val="FF0000"/>
                </a:solidFill>
              </a:rPr>
              <a:t>避免錯誤用藥</a:t>
            </a:r>
            <a:r>
              <a:rPr lang="zh-TW" altLang="en-US" sz="2800" dirty="0"/>
              <a:t>的智慧用藥輔助系統。</a:t>
            </a:r>
            <a:endParaRPr lang="en-US" altLang="zh-TW" sz="2800" dirty="0"/>
          </a:p>
          <a:p>
            <a:endParaRPr lang="en-US" altLang="zh-TW" sz="2800" dirty="0"/>
          </a:p>
          <a:p>
            <a:r>
              <a:rPr lang="zh-TW" altLang="en-US" sz="2800" dirty="0"/>
              <a:t>動機：由於高齡化社會的到來，</a:t>
            </a:r>
            <a:r>
              <a:rPr lang="zh-TW" altLang="en-US" sz="2800" dirty="0">
                <a:solidFill>
                  <a:srgbClr val="FF0000"/>
                </a:solidFill>
              </a:rPr>
              <a:t>老人用藥安全</a:t>
            </a:r>
            <a:r>
              <a:rPr lang="zh-TW" altLang="en-US" sz="2800" dirty="0"/>
              <a:t>議題變得愈來愈重要。我們著眼於老人可能會忘記醫囑、看不懂藥單說明、記不得自己是否用過藥的情況，希望利用</a:t>
            </a:r>
            <a:r>
              <a:rPr lang="en-US" altLang="zh-TW" sz="2800" dirty="0"/>
              <a:t>ARC EM9D </a:t>
            </a:r>
            <a:r>
              <a:rPr lang="en-US" altLang="zh-TW" sz="2800" dirty="0" err="1"/>
              <a:t>AIoT</a:t>
            </a:r>
            <a:r>
              <a:rPr lang="en-US" altLang="zh-TW" sz="2800" dirty="0"/>
              <a:t> DK</a:t>
            </a:r>
            <a:r>
              <a:rPr lang="zh-TW" altLang="en-US" sz="2800" dirty="0"/>
              <a:t>開發板，實作出智慧用藥輔助系統，解決上述問題。</a:t>
            </a:r>
            <a:endParaRPr lang="en-US" altLang="zh-TW" sz="2800" dirty="0">
              <a:solidFill>
                <a:srgbClr val="FF0000"/>
              </a:solidFill>
            </a:endParaRPr>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p:txBody>
          <a:bodyPr/>
          <a:lstStyle/>
          <a:p>
            <a:r>
              <a:rPr lang="zh-TW" altLang="en-US" b="1" dirty="0"/>
              <a:t>作品概述</a:t>
            </a:r>
          </a:p>
        </p:txBody>
      </p:sp>
    </p:spTree>
    <p:extLst>
      <p:ext uri="{BB962C8B-B14F-4D97-AF65-F5344CB8AC3E}">
        <p14:creationId xmlns:p14="http://schemas.microsoft.com/office/powerpoint/2010/main" val="1189310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1">
                    <a:lumMod val="75000"/>
                  </a:schemeClr>
                </a:solidFill>
              </a:rPr>
              <a:t>作品概述</a:t>
            </a:r>
          </a:p>
          <a:p>
            <a:r>
              <a:rPr lang="zh-TW" altLang="en-US" b="1" dirty="0"/>
              <a:t>難點與創新</a:t>
            </a:r>
          </a:p>
          <a:p>
            <a:r>
              <a:rPr lang="zh-TW" altLang="en-US" b="1" dirty="0">
                <a:solidFill>
                  <a:schemeClr val="bg1">
                    <a:lumMod val="75000"/>
                  </a:schemeClr>
                </a:solidFill>
              </a:rPr>
              <a:t>設計與實現</a:t>
            </a:r>
            <a:endParaRPr lang="en-US" altLang="zh-TW" b="1" dirty="0">
              <a:solidFill>
                <a:schemeClr val="bg1">
                  <a:lumMod val="75000"/>
                </a:schemeClr>
              </a:solidFill>
            </a:endParaRPr>
          </a:p>
          <a:p>
            <a:r>
              <a:rPr lang="zh-TW" altLang="en-US" b="1" dirty="0">
                <a:solidFill>
                  <a:schemeClr val="bg1">
                    <a:lumMod val="75000"/>
                  </a:schemeClr>
                </a:solidFill>
              </a:rPr>
              <a:t>測試結果</a:t>
            </a:r>
          </a:p>
          <a:p>
            <a:r>
              <a:rPr lang="zh-TW" altLang="en-US" b="1" dirty="0">
                <a:solidFill>
                  <a:schemeClr val="bg1">
                    <a:lumMod val="75000"/>
                  </a:schemeClr>
                </a:solidFill>
              </a:rPr>
              <a:t>總結展望</a:t>
            </a:r>
          </a:p>
          <a:p>
            <a:pPr marL="0" indent="0">
              <a:buNone/>
            </a:pPr>
            <a:endParaRPr lang="zh-TW" altLang="en-US" b="1" dirty="0">
              <a:solidFill>
                <a:schemeClr val="bg1">
                  <a:lumMod val="75000"/>
                </a:schemeClr>
              </a:solidFill>
            </a:endParaRPr>
          </a:p>
        </p:txBody>
      </p:sp>
    </p:spTree>
    <p:custDataLst>
      <p:tags r:id="rId1"/>
    </p:custDataLst>
    <p:extLst>
      <p:ext uri="{BB962C8B-B14F-4D97-AF65-F5344CB8AC3E}">
        <p14:creationId xmlns:p14="http://schemas.microsoft.com/office/powerpoint/2010/main" val="2904276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663CEB9-6F27-477E-A86E-7FC10A7E3D43}"/>
              </a:ext>
            </a:extLst>
          </p:cNvPr>
          <p:cNvSpPr>
            <a:spLocks noGrp="1"/>
          </p:cNvSpPr>
          <p:nvPr>
            <p:ph idx="1"/>
          </p:nvPr>
        </p:nvSpPr>
        <p:spPr/>
        <p:txBody>
          <a:bodyPr/>
          <a:lstStyle/>
          <a:p>
            <a:r>
              <a:rPr lang="zh-TW" altLang="en-US" sz="2800" dirty="0"/>
              <a:t>難點</a:t>
            </a:r>
            <a:r>
              <a:rPr lang="zh-TW" altLang="en-US" dirty="0"/>
              <a:t>：</a:t>
            </a:r>
            <a:endParaRPr lang="en-US" altLang="zh-TW" dirty="0"/>
          </a:p>
          <a:p>
            <a:pPr lvl="1"/>
            <a:r>
              <a:rPr lang="zh-TW" altLang="en-US" sz="2000" dirty="0"/>
              <a:t>如何挑選合適模型</a:t>
            </a:r>
            <a:endParaRPr lang="en-US" altLang="zh-TW" sz="2000" dirty="0"/>
          </a:p>
          <a:p>
            <a:pPr lvl="1"/>
            <a:r>
              <a:rPr lang="zh-TW" altLang="en-US" sz="2000" dirty="0"/>
              <a:t>模型如何輕量化</a:t>
            </a:r>
            <a:endParaRPr lang="en-US" altLang="zh-TW" sz="2000" dirty="0"/>
          </a:p>
          <a:p>
            <a:pPr lvl="1"/>
            <a:r>
              <a:rPr lang="zh-TW" altLang="en-US" sz="2000" dirty="0"/>
              <a:t>如何得到大量且效果好的訓練資料</a:t>
            </a:r>
            <a:endParaRPr lang="en-US" altLang="zh-TW" sz="2000" dirty="0"/>
          </a:p>
          <a:p>
            <a:pPr lvl="1"/>
            <a:r>
              <a:rPr lang="zh-TW" altLang="en-US" sz="2000" dirty="0"/>
              <a:t>辨識文字的精確度</a:t>
            </a:r>
            <a:endParaRPr lang="en-US" altLang="zh-TW" dirty="0"/>
          </a:p>
          <a:p>
            <a:r>
              <a:rPr lang="zh-TW" altLang="en-US" sz="2800" dirty="0"/>
              <a:t>創新：</a:t>
            </a:r>
            <a:endParaRPr lang="en-US" altLang="zh-TW" sz="2800" dirty="0"/>
          </a:p>
          <a:p>
            <a:pPr lvl="1"/>
            <a:r>
              <a:rPr lang="zh-TW" altLang="en-US" sz="2000" dirty="0"/>
              <a:t>為此應用特製模型</a:t>
            </a:r>
            <a:endParaRPr lang="en-US" altLang="zh-TW" sz="2000" dirty="0"/>
          </a:p>
          <a:p>
            <a:pPr lvl="1"/>
            <a:r>
              <a:rPr lang="zh-TW" altLang="en-US" sz="2000" dirty="0"/>
              <a:t>為了連接小喇叭而寫的</a:t>
            </a:r>
            <a:r>
              <a:rPr lang="en-US" altLang="zh-TW" sz="2000" dirty="0" err="1"/>
              <a:t>dfplayer</a:t>
            </a:r>
            <a:r>
              <a:rPr lang="zh-TW" altLang="en-US" sz="2000" dirty="0"/>
              <a:t>驅動</a:t>
            </a:r>
          </a:p>
        </p:txBody>
      </p:sp>
      <p:sp>
        <p:nvSpPr>
          <p:cNvPr id="3" name="標題 2">
            <a:extLst>
              <a:ext uri="{FF2B5EF4-FFF2-40B4-BE49-F238E27FC236}">
                <a16:creationId xmlns:a16="http://schemas.microsoft.com/office/drawing/2014/main" id="{4A9D83D7-F958-4AA4-B47C-314A98031AD0}"/>
              </a:ext>
            </a:extLst>
          </p:cNvPr>
          <p:cNvSpPr>
            <a:spLocks noGrp="1"/>
          </p:cNvSpPr>
          <p:nvPr>
            <p:ph type="title"/>
          </p:nvPr>
        </p:nvSpPr>
        <p:spPr>
          <a:xfrm>
            <a:off x="456877" y="0"/>
            <a:ext cx="11277922" cy="1005840"/>
          </a:xfrm>
        </p:spPr>
        <p:txBody>
          <a:bodyPr/>
          <a:lstStyle/>
          <a:p>
            <a:r>
              <a:rPr lang="zh-TW" altLang="en-US" b="1" dirty="0"/>
              <a:t>難點與創新</a:t>
            </a:r>
          </a:p>
        </p:txBody>
      </p:sp>
    </p:spTree>
    <p:extLst>
      <p:ext uri="{BB962C8B-B14F-4D97-AF65-F5344CB8AC3E}">
        <p14:creationId xmlns:p14="http://schemas.microsoft.com/office/powerpoint/2010/main" val="1394234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1">
                    <a:lumMod val="75000"/>
                  </a:schemeClr>
                </a:solidFill>
              </a:rPr>
              <a:t>作品概述</a:t>
            </a:r>
          </a:p>
          <a:p>
            <a:r>
              <a:rPr lang="zh-TW" altLang="en-US" b="1" dirty="0">
                <a:solidFill>
                  <a:schemeClr val="bg1">
                    <a:lumMod val="75000"/>
                  </a:schemeClr>
                </a:solidFill>
              </a:rPr>
              <a:t>難點與創新</a:t>
            </a:r>
          </a:p>
          <a:p>
            <a:r>
              <a:rPr lang="zh-TW" altLang="en-US" b="1" dirty="0"/>
              <a:t>設計與實現</a:t>
            </a:r>
            <a:endParaRPr lang="en-US" altLang="zh-TW" b="1" dirty="0"/>
          </a:p>
          <a:p>
            <a:r>
              <a:rPr lang="zh-TW" altLang="en-US" b="1" dirty="0">
                <a:solidFill>
                  <a:schemeClr val="bg1">
                    <a:lumMod val="75000"/>
                  </a:schemeClr>
                </a:solidFill>
              </a:rPr>
              <a:t>作品進度</a:t>
            </a:r>
            <a:endParaRPr lang="en-US" altLang="zh-TW" b="1" dirty="0">
              <a:solidFill>
                <a:schemeClr val="bg1">
                  <a:lumMod val="75000"/>
                </a:schemeClr>
              </a:solidFill>
            </a:endParaRPr>
          </a:p>
          <a:p>
            <a:r>
              <a:rPr lang="zh-TW" altLang="en-US" b="1" dirty="0">
                <a:solidFill>
                  <a:schemeClr val="bg1">
                    <a:lumMod val="75000"/>
                  </a:schemeClr>
                </a:solidFill>
              </a:rPr>
              <a:t>測試結果</a:t>
            </a:r>
          </a:p>
          <a:p>
            <a:r>
              <a:rPr lang="zh-TW" altLang="en-US" b="1" dirty="0">
                <a:solidFill>
                  <a:schemeClr val="bg1">
                    <a:lumMod val="75000"/>
                  </a:schemeClr>
                </a:solidFill>
              </a:rPr>
              <a:t>總結展望</a:t>
            </a:r>
          </a:p>
          <a:p>
            <a:pPr marL="0" indent="0">
              <a:buNone/>
            </a:pPr>
            <a:endParaRPr lang="zh-TW" altLang="en-US" b="1" dirty="0">
              <a:solidFill>
                <a:schemeClr val="bg1">
                  <a:lumMod val="75000"/>
                </a:schemeClr>
              </a:solidFill>
            </a:endParaRPr>
          </a:p>
        </p:txBody>
      </p:sp>
    </p:spTree>
    <p:custDataLst>
      <p:tags r:id="rId1"/>
    </p:custDataLst>
    <p:extLst>
      <p:ext uri="{BB962C8B-B14F-4D97-AF65-F5344CB8AC3E}">
        <p14:creationId xmlns:p14="http://schemas.microsoft.com/office/powerpoint/2010/main" val="879904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9DDEF6F-C979-464F-BAB4-CF5023103985}"/>
              </a:ext>
            </a:extLst>
          </p:cNvPr>
          <p:cNvSpPr>
            <a:spLocks noGrp="1"/>
          </p:cNvSpPr>
          <p:nvPr>
            <p:ph type="title"/>
          </p:nvPr>
        </p:nvSpPr>
        <p:spPr/>
        <p:txBody>
          <a:bodyPr/>
          <a:lstStyle/>
          <a:p>
            <a:r>
              <a:rPr lang="zh-TW" altLang="en-US" b="1" dirty="0"/>
              <a:t>架構</a:t>
            </a:r>
          </a:p>
        </p:txBody>
      </p:sp>
      <p:pic>
        <p:nvPicPr>
          <p:cNvPr id="11" name="內容版面配置區 10">
            <a:extLst>
              <a:ext uri="{FF2B5EF4-FFF2-40B4-BE49-F238E27FC236}">
                <a16:creationId xmlns:a16="http://schemas.microsoft.com/office/drawing/2014/main" id="{695E95FF-73BB-320E-65F5-9BAB8EAA9FF6}"/>
              </a:ext>
            </a:extLst>
          </p:cNvPr>
          <p:cNvPicPr>
            <a:picLocks noGrp="1" noChangeAspect="1"/>
          </p:cNvPicPr>
          <p:nvPr>
            <p:ph idx="1"/>
          </p:nvPr>
        </p:nvPicPr>
        <p:blipFill>
          <a:blip r:embed="rId2"/>
          <a:stretch>
            <a:fillRect/>
          </a:stretch>
        </p:blipFill>
        <p:spPr>
          <a:xfrm>
            <a:off x="1611696" y="1316038"/>
            <a:ext cx="8587608" cy="4846637"/>
          </a:xfrm>
        </p:spPr>
      </p:pic>
      <p:pic>
        <p:nvPicPr>
          <p:cNvPr id="30" name="圖片 29">
            <a:extLst>
              <a:ext uri="{FF2B5EF4-FFF2-40B4-BE49-F238E27FC236}">
                <a16:creationId xmlns:a16="http://schemas.microsoft.com/office/drawing/2014/main" id="{1344F9BF-EB1A-3C40-50FE-599BE5EC3223}"/>
              </a:ext>
            </a:extLst>
          </p:cNvPr>
          <p:cNvPicPr>
            <a:picLocks noChangeAspect="1"/>
          </p:cNvPicPr>
          <p:nvPr/>
        </p:nvPicPr>
        <p:blipFill>
          <a:blip r:embed="rId3"/>
          <a:stretch>
            <a:fillRect/>
          </a:stretch>
        </p:blipFill>
        <p:spPr>
          <a:xfrm>
            <a:off x="1660485" y="5147338"/>
            <a:ext cx="664422" cy="506139"/>
          </a:xfrm>
          <a:prstGeom prst="rect">
            <a:avLst/>
          </a:prstGeom>
        </p:spPr>
      </p:pic>
      <p:pic>
        <p:nvPicPr>
          <p:cNvPr id="31" name="Picture 2" descr="Seeed Studio 101020010">
            <a:extLst>
              <a:ext uri="{FF2B5EF4-FFF2-40B4-BE49-F238E27FC236}">
                <a16:creationId xmlns:a16="http://schemas.microsoft.com/office/drawing/2014/main" id="{96A41162-30B7-5877-8972-DD284F9DF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092624">
            <a:off x="6216653" y="790474"/>
            <a:ext cx="992319" cy="74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137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6D36B31A-4313-45E2-8B36-F71584F6FD6D}"/>
              </a:ext>
            </a:extLst>
          </p:cNvPr>
          <p:cNvPicPr>
            <a:picLocks noGrp="1" noChangeAspect="1"/>
          </p:cNvPicPr>
          <p:nvPr>
            <p:ph idx="1"/>
          </p:nvPr>
        </p:nvPicPr>
        <p:blipFill>
          <a:blip r:embed="rId2"/>
          <a:stretch>
            <a:fillRect/>
          </a:stretch>
        </p:blipFill>
        <p:spPr>
          <a:xfrm>
            <a:off x="3525602" y="3588010"/>
            <a:ext cx="2531883" cy="1872193"/>
          </a:xfrm>
          <a:ln>
            <a:solidFill>
              <a:schemeClr val="tx1"/>
            </a:solidFill>
          </a:ln>
        </p:spPr>
      </p:pic>
      <p:sp>
        <p:nvSpPr>
          <p:cNvPr id="3" name="標題 2">
            <a:extLst>
              <a:ext uri="{FF2B5EF4-FFF2-40B4-BE49-F238E27FC236}">
                <a16:creationId xmlns:a16="http://schemas.microsoft.com/office/drawing/2014/main" id="{24AF4F2D-8E09-434E-BDF5-CF36116E79B9}"/>
              </a:ext>
            </a:extLst>
          </p:cNvPr>
          <p:cNvSpPr>
            <a:spLocks noGrp="1"/>
          </p:cNvSpPr>
          <p:nvPr>
            <p:ph type="title"/>
          </p:nvPr>
        </p:nvSpPr>
        <p:spPr/>
        <p:txBody>
          <a:bodyPr/>
          <a:lstStyle/>
          <a:p>
            <a:r>
              <a:rPr lang="zh-TW" altLang="en-US" b="1"/>
              <a:t>運作方式</a:t>
            </a:r>
            <a:endParaRPr lang="zh-TW" altLang="en-US" b="1" dirty="0"/>
          </a:p>
        </p:txBody>
      </p:sp>
      <p:pic>
        <p:nvPicPr>
          <p:cNvPr id="7" name="圖片 6" descr="一張含有 文字, 收據 的圖片&#10;&#10;自動產生的描述">
            <a:extLst>
              <a:ext uri="{FF2B5EF4-FFF2-40B4-BE49-F238E27FC236}">
                <a16:creationId xmlns:a16="http://schemas.microsoft.com/office/drawing/2014/main" id="{15AA39A7-BA5E-46E2-BF38-76F8C7D2F4A2}"/>
              </a:ext>
            </a:extLst>
          </p:cNvPr>
          <p:cNvPicPr>
            <a:picLocks noChangeAspect="1"/>
          </p:cNvPicPr>
          <p:nvPr/>
        </p:nvPicPr>
        <p:blipFill>
          <a:blip r:embed="rId3"/>
          <a:stretch>
            <a:fillRect/>
          </a:stretch>
        </p:blipFill>
        <p:spPr>
          <a:xfrm>
            <a:off x="1093496" y="3858157"/>
            <a:ext cx="967125" cy="1332434"/>
          </a:xfrm>
          <a:prstGeom prst="rect">
            <a:avLst/>
          </a:prstGeom>
          <a:ln>
            <a:solidFill>
              <a:schemeClr val="tx1"/>
            </a:solidFill>
          </a:ln>
        </p:spPr>
      </p:pic>
      <p:cxnSp>
        <p:nvCxnSpPr>
          <p:cNvPr id="9" name="直線單箭頭接點 8">
            <a:extLst>
              <a:ext uri="{FF2B5EF4-FFF2-40B4-BE49-F238E27FC236}">
                <a16:creationId xmlns:a16="http://schemas.microsoft.com/office/drawing/2014/main" id="{9C15D8FA-2045-4FE1-A294-EB3302F62ECB}"/>
              </a:ext>
            </a:extLst>
          </p:cNvPr>
          <p:cNvCxnSpPr>
            <a:cxnSpLocks/>
            <a:stCxn id="7" idx="3"/>
            <a:endCxn id="5" idx="1"/>
          </p:cNvCxnSpPr>
          <p:nvPr/>
        </p:nvCxnSpPr>
        <p:spPr>
          <a:xfrm flipV="1">
            <a:off x="2060621" y="4524107"/>
            <a:ext cx="1464981" cy="2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F7EA69A7-40C4-4377-BD21-243288B69672}"/>
              </a:ext>
            </a:extLst>
          </p:cNvPr>
          <p:cNvSpPr txBox="1"/>
          <p:nvPr/>
        </p:nvSpPr>
        <p:spPr>
          <a:xfrm>
            <a:off x="7695353" y="4363545"/>
            <a:ext cx="1221057" cy="400110"/>
          </a:xfrm>
          <a:prstGeom prst="rect">
            <a:avLst/>
          </a:prstGeom>
          <a:noFill/>
          <a:ln>
            <a:solidFill>
              <a:schemeClr val="tx1"/>
            </a:solidFill>
          </a:ln>
        </p:spPr>
        <p:txBody>
          <a:bodyPr wrap="square" rtlCol="0">
            <a:spAutoFit/>
          </a:bodyPr>
          <a:lstStyle/>
          <a:p>
            <a:pPr algn="l"/>
            <a:r>
              <a:rPr lang="zh-TW" altLang="en-US" sz="2000" dirty="0"/>
              <a:t>每日三餐</a:t>
            </a:r>
          </a:p>
        </p:txBody>
      </p:sp>
      <p:sp>
        <p:nvSpPr>
          <p:cNvPr id="12" name="文字方塊 11">
            <a:extLst>
              <a:ext uri="{FF2B5EF4-FFF2-40B4-BE49-F238E27FC236}">
                <a16:creationId xmlns:a16="http://schemas.microsoft.com/office/drawing/2014/main" id="{1BCDC31F-37EA-4B6C-AADB-EB07B8EE05D4}"/>
              </a:ext>
            </a:extLst>
          </p:cNvPr>
          <p:cNvSpPr txBox="1"/>
          <p:nvPr/>
        </p:nvSpPr>
        <p:spPr>
          <a:xfrm flipH="1">
            <a:off x="2136821" y="4163490"/>
            <a:ext cx="1243182" cy="400110"/>
          </a:xfrm>
          <a:prstGeom prst="rect">
            <a:avLst/>
          </a:prstGeom>
          <a:noFill/>
        </p:spPr>
        <p:txBody>
          <a:bodyPr wrap="square" rtlCol="0">
            <a:spAutoFit/>
          </a:bodyPr>
          <a:lstStyle/>
          <a:p>
            <a:pPr algn="l"/>
            <a:r>
              <a:rPr lang="zh-TW" altLang="en-US" sz="2000" dirty="0"/>
              <a:t>鏡頭讀入</a:t>
            </a:r>
          </a:p>
        </p:txBody>
      </p:sp>
      <p:cxnSp>
        <p:nvCxnSpPr>
          <p:cNvPr id="13" name="直線單箭頭接點 12">
            <a:extLst>
              <a:ext uri="{FF2B5EF4-FFF2-40B4-BE49-F238E27FC236}">
                <a16:creationId xmlns:a16="http://schemas.microsoft.com/office/drawing/2014/main" id="{4740EBFF-3C43-4952-A0DF-0C3DD533C247}"/>
              </a:ext>
            </a:extLst>
          </p:cNvPr>
          <p:cNvCxnSpPr>
            <a:cxnSpLocks/>
            <a:endCxn id="10" idx="1"/>
          </p:cNvCxnSpPr>
          <p:nvPr/>
        </p:nvCxnSpPr>
        <p:spPr>
          <a:xfrm>
            <a:off x="6057485" y="4563600"/>
            <a:ext cx="163786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6FEDF8E0-BD4B-4FC4-AD6A-B4B8D9CF3C9D}"/>
              </a:ext>
            </a:extLst>
          </p:cNvPr>
          <p:cNvSpPr txBox="1"/>
          <p:nvPr/>
        </p:nvSpPr>
        <p:spPr>
          <a:xfrm>
            <a:off x="6102778" y="4163490"/>
            <a:ext cx="1475330" cy="400110"/>
          </a:xfrm>
          <a:prstGeom prst="rect">
            <a:avLst/>
          </a:prstGeom>
          <a:noFill/>
        </p:spPr>
        <p:txBody>
          <a:bodyPr wrap="square" rtlCol="0">
            <a:spAutoFit/>
          </a:bodyPr>
          <a:lstStyle/>
          <a:p>
            <a:pPr algn="l"/>
            <a:r>
              <a:rPr lang="zh-TW" altLang="en-US" sz="2000" dirty="0"/>
              <a:t>解析並分類</a:t>
            </a:r>
          </a:p>
        </p:txBody>
      </p:sp>
      <p:cxnSp>
        <p:nvCxnSpPr>
          <p:cNvPr id="15" name="直線單箭頭接點 14">
            <a:extLst>
              <a:ext uri="{FF2B5EF4-FFF2-40B4-BE49-F238E27FC236}">
                <a16:creationId xmlns:a16="http://schemas.microsoft.com/office/drawing/2014/main" id="{2B6DF8F2-BD1B-474E-83A7-0CCE498B3807}"/>
              </a:ext>
            </a:extLst>
          </p:cNvPr>
          <p:cNvCxnSpPr>
            <a:cxnSpLocks/>
          </p:cNvCxnSpPr>
          <p:nvPr/>
        </p:nvCxnSpPr>
        <p:spPr>
          <a:xfrm flipV="1">
            <a:off x="8916410" y="4592204"/>
            <a:ext cx="1736854" cy="139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0C810C21-0B4B-4337-9288-676B5633F97D}"/>
              </a:ext>
            </a:extLst>
          </p:cNvPr>
          <p:cNvSpPr txBox="1"/>
          <p:nvPr/>
        </p:nvSpPr>
        <p:spPr>
          <a:xfrm flipH="1">
            <a:off x="8966674" y="4172481"/>
            <a:ext cx="1771611" cy="400110"/>
          </a:xfrm>
          <a:prstGeom prst="rect">
            <a:avLst/>
          </a:prstGeom>
          <a:noFill/>
        </p:spPr>
        <p:txBody>
          <a:bodyPr wrap="square" rtlCol="0">
            <a:spAutoFit/>
          </a:bodyPr>
          <a:lstStyle/>
          <a:p>
            <a:pPr algn="l"/>
            <a:r>
              <a:rPr lang="zh-TW" altLang="en-US" sz="2000" dirty="0"/>
              <a:t>執行對應功能</a:t>
            </a:r>
          </a:p>
        </p:txBody>
      </p:sp>
      <p:pic>
        <p:nvPicPr>
          <p:cNvPr id="20" name="圖片 19">
            <a:extLst>
              <a:ext uri="{FF2B5EF4-FFF2-40B4-BE49-F238E27FC236}">
                <a16:creationId xmlns:a16="http://schemas.microsoft.com/office/drawing/2014/main" id="{37E9AAD5-CE3B-42EE-AC40-7D93C0814022}"/>
              </a:ext>
            </a:extLst>
          </p:cNvPr>
          <p:cNvPicPr>
            <a:picLocks noChangeAspect="1"/>
          </p:cNvPicPr>
          <p:nvPr/>
        </p:nvPicPr>
        <p:blipFill>
          <a:blip r:embed="rId4"/>
          <a:stretch>
            <a:fillRect/>
          </a:stretch>
        </p:blipFill>
        <p:spPr>
          <a:xfrm>
            <a:off x="10823306" y="4886788"/>
            <a:ext cx="800071" cy="800071"/>
          </a:xfrm>
          <a:prstGeom prst="rect">
            <a:avLst/>
          </a:prstGeom>
        </p:spPr>
      </p:pic>
      <p:pic>
        <p:nvPicPr>
          <p:cNvPr id="17" name="圖片 16">
            <a:extLst>
              <a:ext uri="{FF2B5EF4-FFF2-40B4-BE49-F238E27FC236}">
                <a16:creationId xmlns:a16="http://schemas.microsoft.com/office/drawing/2014/main" id="{24C5B188-50F0-31B8-3513-0C8E1B4272A6}"/>
              </a:ext>
            </a:extLst>
          </p:cNvPr>
          <p:cNvPicPr>
            <a:picLocks noChangeAspect="1"/>
          </p:cNvPicPr>
          <p:nvPr/>
        </p:nvPicPr>
        <p:blipFill>
          <a:blip r:embed="rId5"/>
          <a:stretch>
            <a:fillRect/>
          </a:stretch>
        </p:blipFill>
        <p:spPr>
          <a:xfrm>
            <a:off x="10823306" y="4224005"/>
            <a:ext cx="664422" cy="506139"/>
          </a:xfrm>
          <a:prstGeom prst="rect">
            <a:avLst/>
          </a:prstGeom>
        </p:spPr>
      </p:pic>
      <p:sp>
        <p:nvSpPr>
          <p:cNvPr id="18" name="文字方塊 17">
            <a:extLst>
              <a:ext uri="{FF2B5EF4-FFF2-40B4-BE49-F238E27FC236}">
                <a16:creationId xmlns:a16="http://schemas.microsoft.com/office/drawing/2014/main" id="{B23B2B4D-5FFA-2D3E-C68E-802BFFF61310}"/>
              </a:ext>
            </a:extLst>
          </p:cNvPr>
          <p:cNvSpPr txBox="1"/>
          <p:nvPr/>
        </p:nvSpPr>
        <p:spPr>
          <a:xfrm>
            <a:off x="774746" y="1619211"/>
            <a:ext cx="1617039" cy="400110"/>
          </a:xfrm>
          <a:prstGeom prst="rect">
            <a:avLst/>
          </a:prstGeom>
          <a:noFill/>
          <a:ln>
            <a:solidFill>
              <a:schemeClr val="tx1"/>
            </a:solidFill>
          </a:ln>
        </p:spPr>
        <p:txBody>
          <a:bodyPr wrap="square" rtlCol="0">
            <a:spAutoFit/>
          </a:bodyPr>
          <a:lstStyle/>
          <a:p>
            <a:pPr algn="l"/>
            <a:r>
              <a:rPr lang="en-US" altLang="zh-TW" sz="2000" dirty="0"/>
              <a:t>Time Setting</a:t>
            </a:r>
            <a:endParaRPr lang="zh-TW" altLang="en-US" sz="2000" dirty="0"/>
          </a:p>
        </p:txBody>
      </p:sp>
      <p:sp>
        <p:nvSpPr>
          <p:cNvPr id="19" name="文字方塊 18">
            <a:extLst>
              <a:ext uri="{FF2B5EF4-FFF2-40B4-BE49-F238E27FC236}">
                <a16:creationId xmlns:a16="http://schemas.microsoft.com/office/drawing/2014/main" id="{E5F48E96-F493-319A-AB83-75EE31A5B285}"/>
              </a:ext>
            </a:extLst>
          </p:cNvPr>
          <p:cNvSpPr txBox="1"/>
          <p:nvPr/>
        </p:nvSpPr>
        <p:spPr>
          <a:xfrm>
            <a:off x="457200" y="2780738"/>
            <a:ext cx="2265185" cy="400110"/>
          </a:xfrm>
          <a:prstGeom prst="rect">
            <a:avLst/>
          </a:prstGeom>
          <a:noFill/>
          <a:ln>
            <a:solidFill>
              <a:schemeClr val="tx1"/>
            </a:solidFill>
          </a:ln>
        </p:spPr>
        <p:txBody>
          <a:bodyPr wrap="square" rtlCol="0">
            <a:spAutoFit/>
          </a:bodyPr>
          <a:lstStyle/>
          <a:p>
            <a:pPr algn="l"/>
            <a:r>
              <a:rPr lang="zh-TW" altLang="en-US" sz="2000" dirty="0"/>
              <a:t>設定習慣吃藥時間</a:t>
            </a:r>
          </a:p>
        </p:txBody>
      </p:sp>
      <p:cxnSp>
        <p:nvCxnSpPr>
          <p:cNvPr id="21" name="直線單箭頭接點 20">
            <a:extLst>
              <a:ext uri="{FF2B5EF4-FFF2-40B4-BE49-F238E27FC236}">
                <a16:creationId xmlns:a16="http://schemas.microsoft.com/office/drawing/2014/main" id="{67C77D1B-BC29-976D-334B-DCD7C09F2430}"/>
              </a:ext>
            </a:extLst>
          </p:cNvPr>
          <p:cNvCxnSpPr>
            <a:cxnSpLocks/>
            <a:stCxn id="18" idx="2"/>
            <a:endCxn id="19" idx="0"/>
          </p:cNvCxnSpPr>
          <p:nvPr/>
        </p:nvCxnSpPr>
        <p:spPr>
          <a:xfrm>
            <a:off x="1583266" y="2019321"/>
            <a:ext cx="6527" cy="7614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0CC13F25-5320-28A8-0921-D7B35F9D53A5}"/>
              </a:ext>
            </a:extLst>
          </p:cNvPr>
          <p:cNvCxnSpPr>
            <a:cxnSpLocks/>
            <a:stCxn id="19" idx="2"/>
            <a:endCxn id="7" idx="0"/>
          </p:cNvCxnSpPr>
          <p:nvPr/>
        </p:nvCxnSpPr>
        <p:spPr>
          <a:xfrm flipH="1">
            <a:off x="1577059" y="3180848"/>
            <a:ext cx="12734" cy="6773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192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CONSTMT" val="1"/>
</p:tagLst>
</file>

<file path=ppt/tags/tag71.xml><?xml version="1.0" encoding="utf-8"?>
<p:tagLst xmlns:a="http://schemas.openxmlformats.org/drawingml/2006/main" xmlns:r="http://schemas.openxmlformats.org/officeDocument/2006/relationships" xmlns:p="http://schemas.openxmlformats.org/presentationml/2006/main">
  <p:tag name="SYNOPSYS:CONSTMT" val="1"/>
</p:tagLst>
</file>

<file path=ppt/tags/tag72.xml><?xml version="1.0" encoding="utf-8"?>
<p:tagLst xmlns:a="http://schemas.openxmlformats.org/drawingml/2006/main" xmlns:r="http://schemas.openxmlformats.org/officeDocument/2006/relationships" xmlns:p="http://schemas.openxmlformats.org/presentationml/2006/main">
  <p:tag name="SYNOPSYS:CONSTMT" val="1"/>
</p:tagLst>
</file>

<file path=ppt/tags/tag73.xml><?xml version="1.0" encoding="utf-8"?>
<p:tagLst xmlns:a="http://schemas.openxmlformats.org/drawingml/2006/main" xmlns:r="http://schemas.openxmlformats.org/officeDocument/2006/relationships" xmlns:p="http://schemas.openxmlformats.org/presentationml/2006/main">
  <p:tag name="SYNOPSYS:CONSTMT" val="1"/>
</p:tagLst>
</file>

<file path=ppt/tags/tag74.xml><?xml version="1.0" encoding="utf-8"?>
<p:tagLst xmlns:a="http://schemas.openxmlformats.org/drawingml/2006/main" xmlns:r="http://schemas.openxmlformats.org/officeDocument/2006/relationships" xmlns:p="http://schemas.openxmlformats.org/presentationml/2006/main">
  <p:tag name="SYNOPSYS:CONSTMT" val="1"/>
</p:tagLst>
</file>

<file path=ppt/tags/tag75.xml><?xml version="1.0" encoding="utf-8"?>
<p:tagLst xmlns:a="http://schemas.openxmlformats.org/drawingml/2006/main" xmlns:r="http://schemas.openxmlformats.org/officeDocument/2006/relationships" xmlns:p="http://schemas.openxmlformats.org/presentationml/2006/main">
  <p:tag name="SYNOPSYS:CONSTMT" val="1"/>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22">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Presentation1" id="{C786AF0A-BB5A-4EEF-AB06-9C91FE5547CA}" vid="{A62AE42F-8995-429C-9E01-B8300DD9708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Props1.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2.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25E540-4F59-484A-9C26-1886F3CE10F1}">
  <ds:schemaRefs>
    <ds:schemaRef ds:uri="http://purl.org/dc/elements/1.1/"/>
    <ds:schemaRef ds:uri="http://schemas.openxmlformats.org/package/2006/metadata/core-properties"/>
    <ds:schemaRef ds:uri="http://schemas.microsoft.com/office/2006/documentManagement/types"/>
    <ds:schemaRef ds:uri="49a709bb-1a2c-441e-b04a-3a30362613c0"/>
    <ds:schemaRef ds:uri="http://schemas.microsoft.com/office/2006/metadata/properties"/>
    <ds:schemaRef ds:uri="http://purl.org/dc/terms/"/>
    <ds:schemaRef ds:uri="http://www.w3.org/XML/1998/namespace"/>
    <ds:schemaRef ds:uri="http://schemas.microsoft.com/office/infopath/2007/PartnerControls"/>
    <ds:schemaRef ds:uri="http://purl.org/dc/dcmitype/"/>
  </ds:schemaRefs>
</ds:datastoreItem>
</file>

<file path=docMetadata/LabelInfo.xml><?xml version="1.0" encoding="utf-8"?>
<clbl:labelList xmlns:clbl="http://schemas.microsoft.com/office/2020/mipLabelMetadata">
  <clbl:label id="{c33c9f88-1eb7-4099-9700-16013fd9e8aa}" enabled="0" method="" siteId="{c33c9f88-1eb7-4099-9700-16013fd9e8aa}" removed="1"/>
</clbl:labelList>
</file>

<file path=docProps/app.xml><?xml version="1.0" encoding="utf-8"?>
<Properties xmlns="http://schemas.openxmlformats.org/officeDocument/2006/extended-properties" xmlns:vt="http://schemas.openxmlformats.org/officeDocument/2006/docPropsVTypes">
  <Template>blank</Template>
  <TotalTime>875</TotalTime>
  <Words>572</Words>
  <Application>Microsoft Office PowerPoint</Application>
  <PresentationFormat>寬螢幕</PresentationFormat>
  <Paragraphs>104</Paragraphs>
  <Slides>18</Slides>
  <Notes>0</Notes>
  <HiddenSlides>0</HiddenSlides>
  <MMClips>0</MMClips>
  <ScaleCrop>false</ScaleCrop>
  <HeadingPairs>
    <vt:vector size="6" baseType="variant">
      <vt:variant>
        <vt:lpstr>使用字型</vt:lpstr>
      </vt:variant>
      <vt:variant>
        <vt:i4>1</vt:i4>
      </vt:variant>
      <vt:variant>
        <vt:lpstr>佈景主題</vt:lpstr>
      </vt:variant>
      <vt:variant>
        <vt:i4>1</vt:i4>
      </vt:variant>
      <vt:variant>
        <vt:lpstr>投影片標題</vt:lpstr>
      </vt:variant>
      <vt:variant>
        <vt:i4>18</vt:i4>
      </vt:variant>
    </vt:vector>
  </HeadingPairs>
  <TitlesOfParts>
    <vt:vector size="20" baseType="lpstr">
      <vt:lpstr>Arial</vt:lpstr>
      <vt:lpstr>Synopsys_2022</vt:lpstr>
      <vt:lpstr>PowerPoint 簡報</vt:lpstr>
      <vt:lpstr>Agenda</vt:lpstr>
      <vt:lpstr>Agenda</vt:lpstr>
      <vt:lpstr>作品概述</vt:lpstr>
      <vt:lpstr>Agenda</vt:lpstr>
      <vt:lpstr>難點與創新</vt:lpstr>
      <vt:lpstr>Agenda</vt:lpstr>
      <vt:lpstr>架構</vt:lpstr>
      <vt:lpstr>運作方式</vt:lpstr>
      <vt:lpstr>照片前處理</vt:lpstr>
      <vt:lpstr>資料集</vt:lpstr>
      <vt:lpstr>模型架構</vt:lpstr>
      <vt:lpstr>使用者介面選單</vt:lpstr>
      <vt:lpstr>Agenda</vt:lpstr>
      <vt:lpstr>模型準確率</vt:lpstr>
      <vt:lpstr>Agenda</vt:lpstr>
      <vt:lpstr>總結展望</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Ying Lun Huang</dc:creator>
  <cp:lastModifiedBy>蔡哲偉</cp:lastModifiedBy>
  <cp:revision>117</cp:revision>
  <dcterms:created xsi:type="dcterms:W3CDTF">2022-02-21T05:20:41Z</dcterms:created>
  <dcterms:modified xsi:type="dcterms:W3CDTF">2022-07-22T06:52:34Z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